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2.xml" ContentType="application/vnd.openxmlformats-officedocument.drawingml.chartshapes+xml"/>
  <Override PartName="/ppt/charts/chart21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5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6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7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8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4.xml" ContentType="application/vnd.openxmlformats-officedocument.presentationml.notesSlide+xml"/>
  <Override PartName="/ppt/charts/chart30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5.xml" ContentType="application/vnd.openxmlformats-officedocument.presentationml.notesSlide+xml"/>
  <Override PartName="/ppt/charts/chart31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6.xml" ContentType="application/vnd.openxmlformats-officedocument.presentationml.notesSlide+xml"/>
  <Override PartName="/ppt/charts/chart32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3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4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9.xml" ContentType="application/vnd.openxmlformats-officedocument.presentationml.notesSlide+xml"/>
  <Override PartName="/ppt/charts/chart35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6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7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8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9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58" r:id="rId3"/>
    <p:sldId id="260" r:id="rId4"/>
    <p:sldId id="307" r:id="rId5"/>
    <p:sldId id="262" r:id="rId6"/>
    <p:sldId id="300" r:id="rId7"/>
    <p:sldId id="304" r:id="rId8"/>
    <p:sldId id="305" r:id="rId9"/>
    <p:sldId id="306" r:id="rId10"/>
    <p:sldId id="310" r:id="rId11"/>
    <p:sldId id="317" r:id="rId12"/>
    <p:sldId id="308" r:id="rId13"/>
    <p:sldId id="309" r:id="rId14"/>
    <p:sldId id="302" r:id="rId15"/>
    <p:sldId id="311" r:id="rId16"/>
    <p:sldId id="313" r:id="rId17"/>
    <p:sldId id="326" r:id="rId18"/>
    <p:sldId id="289" r:id="rId19"/>
    <p:sldId id="290" r:id="rId20"/>
    <p:sldId id="325" r:id="rId21"/>
    <p:sldId id="291" r:id="rId22"/>
    <p:sldId id="329" r:id="rId23"/>
    <p:sldId id="338" r:id="rId24"/>
    <p:sldId id="314" r:id="rId25"/>
    <p:sldId id="315" r:id="rId26"/>
    <p:sldId id="328" r:id="rId27"/>
    <p:sldId id="294" r:id="rId28"/>
    <p:sldId id="295" r:id="rId29"/>
    <p:sldId id="296" r:id="rId30"/>
    <p:sldId id="297" r:id="rId31"/>
    <p:sldId id="298" r:id="rId32"/>
    <p:sldId id="319" r:id="rId33"/>
    <p:sldId id="320" r:id="rId34"/>
    <p:sldId id="330" r:id="rId35"/>
    <p:sldId id="331" r:id="rId36"/>
    <p:sldId id="323" r:id="rId37"/>
    <p:sldId id="322" r:id="rId38"/>
    <p:sldId id="280" r:id="rId39"/>
    <p:sldId id="281" r:id="rId40"/>
    <p:sldId id="336" r:id="rId41"/>
    <p:sldId id="335" r:id="rId42"/>
    <p:sldId id="332" r:id="rId43"/>
    <p:sldId id="334" r:id="rId44"/>
    <p:sldId id="341" r:id="rId45"/>
    <p:sldId id="342" r:id="rId46"/>
    <p:sldId id="343" r:id="rId47"/>
    <p:sldId id="283" r:id="rId48"/>
    <p:sldId id="284" r:id="rId49"/>
    <p:sldId id="344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4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85278" autoAdjust="0"/>
  </p:normalViewPr>
  <p:slideViewPr>
    <p:cSldViewPr snapToGrid="0">
      <p:cViewPr varScale="1">
        <p:scale>
          <a:sx n="79" d="100"/>
          <a:sy n="79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esktop\Cancer_2018\Cancer_analysis_2018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esktop\Cancer_2018\Cancer_analysis_2018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esktop\Cancer_2018\Cancer_analysis_2018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esktop\Cancer_2018\Cancer_analysis_2018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2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esktop\Cancer_2018\Cancer_analysis_2018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esktop\Cancer_2018\Cancer_analysis_2018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chartUserShapes" Target="../drawings/drawing3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esktop\Cancer_2018\Cancer_analysis_2018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[Cancer_analysis_2018.xlsx]Sheet1!$C$34</c:f>
              <c:strCache>
                <c:ptCount val="1"/>
                <c:pt idx="0">
                  <c:v>საქართველო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[Cancer_analysis_2018.xlsx]Sheet1!$B$35:$B$52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[Cancer_analysis_2018.xlsx]Sheet1!$C$35:$C$52</c:f>
              <c:numCache>
                <c:formatCode>General</c:formatCode>
                <c:ptCount val="18"/>
                <c:pt idx="0">
                  <c:v>97</c:v>
                </c:pt>
                <c:pt idx="1">
                  <c:v>113</c:v>
                </c:pt>
                <c:pt idx="2">
                  <c:v>122</c:v>
                </c:pt>
                <c:pt idx="3">
                  <c:v>121</c:v>
                </c:pt>
                <c:pt idx="4">
                  <c:v>133</c:v>
                </c:pt>
                <c:pt idx="5">
                  <c:v>139</c:v>
                </c:pt>
                <c:pt idx="6">
                  <c:v>141</c:v>
                </c:pt>
                <c:pt idx="7">
                  <c:v>115</c:v>
                </c:pt>
                <c:pt idx="8">
                  <c:v>129</c:v>
                </c:pt>
                <c:pt idx="9">
                  <c:v>128</c:v>
                </c:pt>
                <c:pt idx="10">
                  <c:v>126</c:v>
                </c:pt>
                <c:pt idx="11">
                  <c:v>95</c:v>
                </c:pt>
                <c:pt idx="12">
                  <c:v>94</c:v>
                </c:pt>
                <c:pt idx="13">
                  <c:v>110</c:v>
                </c:pt>
                <c:pt idx="14">
                  <c:v>130</c:v>
                </c:pt>
                <c:pt idx="15">
                  <c:v>264</c:v>
                </c:pt>
                <c:pt idx="16">
                  <c:v>254</c:v>
                </c:pt>
                <c:pt idx="17">
                  <c:v>218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5EE-4043-8956-72F6AABEEBB4}"/>
            </c:ext>
          </c:extLst>
        </c:ser>
        <c:ser>
          <c:idx val="1"/>
          <c:order val="1"/>
          <c:tx>
            <c:strRef>
              <c:f>[Cancer_analysis_2018.xlsx]Sheet1!$D$34</c:f>
              <c:strCache>
                <c:ptCount val="1"/>
                <c:pt idx="0">
                  <c:v>ევროპის რეგიონი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[Cancer_analysis_2018.xlsx]Sheet1!$B$35:$B$52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[Cancer_analysis_2018.xlsx]Sheet1!$D$35:$D$52</c:f>
              <c:numCache>
                <c:formatCode>General</c:formatCode>
                <c:ptCount val="18"/>
                <c:pt idx="0">
                  <c:v>347</c:v>
                </c:pt>
                <c:pt idx="1">
                  <c:v>355</c:v>
                </c:pt>
                <c:pt idx="2">
                  <c:v>361</c:v>
                </c:pt>
                <c:pt idx="3">
                  <c:v>366</c:v>
                </c:pt>
                <c:pt idx="4">
                  <c:v>375</c:v>
                </c:pt>
                <c:pt idx="5">
                  <c:v>380</c:v>
                </c:pt>
                <c:pt idx="6">
                  <c:v>388</c:v>
                </c:pt>
                <c:pt idx="7">
                  <c:v>396</c:v>
                </c:pt>
                <c:pt idx="8">
                  <c:v>406</c:v>
                </c:pt>
                <c:pt idx="9">
                  <c:v>413</c:v>
                </c:pt>
                <c:pt idx="10">
                  <c:v>416</c:v>
                </c:pt>
                <c:pt idx="11">
                  <c:v>423</c:v>
                </c:pt>
                <c:pt idx="12">
                  <c:v>427</c:v>
                </c:pt>
                <c:pt idx="13">
                  <c:v>433</c:v>
                </c:pt>
                <c:pt idx="14">
                  <c:v>439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5EE-4043-8956-72F6AABEEBB4}"/>
            </c:ext>
          </c:extLst>
        </c:ser>
        <c:ser>
          <c:idx val="2"/>
          <c:order val="2"/>
          <c:tx>
            <c:strRef>
              <c:f>[Cancer_analysis_2018.xlsx]Sheet1!$E$34</c:f>
              <c:strCache>
                <c:ptCount val="1"/>
                <c:pt idx="0">
                  <c:v>ევროკავშირი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[Cancer_analysis_2018.xlsx]Sheet1!$B$35:$B$52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[Cancer_analysis_2018.xlsx]Sheet1!$E$35:$E$52</c:f>
              <c:numCache>
                <c:formatCode>General</c:formatCode>
                <c:ptCount val="18"/>
                <c:pt idx="0">
                  <c:v>449</c:v>
                </c:pt>
                <c:pt idx="1">
                  <c:v>460</c:v>
                </c:pt>
                <c:pt idx="2">
                  <c:v>468</c:v>
                </c:pt>
                <c:pt idx="3">
                  <c:v>478</c:v>
                </c:pt>
                <c:pt idx="4">
                  <c:v>490</c:v>
                </c:pt>
                <c:pt idx="5">
                  <c:v>497</c:v>
                </c:pt>
                <c:pt idx="6">
                  <c:v>506</c:v>
                </c:pt>
                <c:pt idx="7">
                  <c:v>515</c:v>
                </c:pt>
                <c:pt idx="8">
                  <c:v>529</c:v>
                </c:pt>
                <c:pt idx="9">
                  <c:v>537</c:v>
                </c:pt>
                <c:pt idx="10">
                  <c:v>542</c:v>
                </c:pt>
                <c:pt idx="11">
                  <c:v>552</c:v>
                </c:pt>
                <c:pt idx="12">
                  <c:v>554</c:v>
                </c:pt>
                <c:pt idx="13">
                  <c:v>559</c:v>
                </c:pt>
                <c:pt idx="14">
                  <c:v>569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5EE-4043-8956-72F6AABEEBB4}"/>
            </c:ext>
          </c:extLst>
        </c:ser>
        <c:ser>
          <c:idx val="3"/>
          <c:order val="3"/>
          <c:tx>
            <c:strRef>
              <c:f>[Cancer_analysis_2018.xlsx]Sheet1!$F$34</c:f>
              <c:strCache>
                <c:ptCount val="1"/>
                <c:pt idx="0">
                  <c:v>დსთ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[Cancer_analysis_2018.xlsx]Sheet1!$B$35:$B$52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[Cancer_analysis_2018.xlsx]Sheet1!$F$35:$F$52</c:f>
              <c:numCache>
                <c:formatCode>General</c:formatCode>
                <c:ptCount val="18"/>
                <c:pt idx="0">
                  <c:v>260</c:v>
                </c:pt>
                <c:pt idx="1">
                  <c:v>261</c:v>
                </c:pt>
                <c:pt idx="2">
                  <c:v>263</c:v>
                </c:pt>
                <c:pt idx="3">
                  <c:v>264</c:v>
                </c:pt>
                <c:pt idx="4">
                  <c:v>269</c:v>
                </c:pt>
                <c:pt idx="5">
                  <c:v>270</c:v>
                </c:pt>
                <c:pt idx="6">
                  <c:v>272</c:v>
                </c:pt>
                <c:pt idx="7">
                  <c:v>277</c:v>
                </c:pt>
                <c:pt idx="8">
                  <c:v>278</c:v>
                </c:pt>
                <c:pt idx="9">
                  <c:v>284</c:v>
                </c:pt>
                <c:pt idx="10">
                  <c:v>288</c:v>
                </c:pt>
                <c:pt idx="11">
                  <c:v>290</c:v>
                </c:pt>
                <c:pt idx="12">
                  <c:v>294</c:v>
                </c:pt>
                <c:pt idx="13">
                  <c:v>298</c:v>
                </c:pt>
                <c:pt idx="14">
                  <c:v>300</c:v>
                </c:pt>
                <c:pt idx="15">
                  <c:v>309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5EE-4043-8956-72F6AABEE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418640"/>
        <c:axId val="154419200"/>
      </c:lineChart>
      <c:catAx>
        <c:axId val="15441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4419200"/>
        <c:crosses val="autoZero"/>
        <c:auto val="1"/>
        <c:lblAlgn val="ctr"/>
        <c:lblOffset val="100"/>
        <c:noMultiLvlLbl val="0"/>
      </c:catAx>
      <c:valAx>
        <c:axId val="15441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4418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ka-G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858886269789522E-2"/>
          <c:y val="3.5914010816902757E-2"/>
          <c:w val="0.91596190603563077"/>
          <c:h val="0.701698157309221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ქირურგიული</c:v>
                </c:pt>
                <c:pt idx="1">
                  <c:v>მედიკამენტური</c:v>
                </c:pt>
                <c:pt idx="2">
                  <c:v>რადიოთერაპია</c:v>
                </c:pt>
                <c:pt idx="3">
                  <c:v>პალიატიური მზრუნველობა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42.8</c:v>
                </c:pt>
                <c:pt idx="1">
                  <c:v>19.399999999999999</c:v>
                </c:pt>
                <c:pt idx="2">
                  <c:v>12.8</c:v>
                </c:pt>
                <c:pt idx="3">
                  <c:v>17.399999999999999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9C-46CD-8151-52724998EC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ქირურგიული</c:v>
                </c:pt>
                <c:pt idx="1">
                  <c:v>მედიკამენტური</c:v>
                </c:pt>
                <c:pt idx="2">
                  <c:v>რადიოთერაპია</c:v>
                </c:pt>
                <c:pt idx="3">
                  <c:v>პალიატიური მზრუნველობა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52</c:v>
                </c:pt>
                <c:pt idx="1">
                  <c:v>20.6</c:v>
                </c:pt>
                <c:pt idx="2">
                  <c:v>17.100000000000001</c:v>
                </c:pt>
                <c:pt idx="3">
                  <c:v>10.7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9C-46CD-8151-52724998EC5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2.1063221175431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89C-46CD-8151-52724998EC5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ქირურგიული</c:v>
                </c:pt>
                <c:pt idx="1">
                  <c:v>მედიკამენტური</c:v>
                </c:pt>
                <c:pt idx="2">
                  <c:v>რადიოთერაპია</c:v>
                </c:pt>
                <c:pt idx="3">
                  <c:v>პალიატიური მზრუნველობა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54.5</c:v>
                </c:pt>
                <c:pt idx="1">
                  <c:v>17.5</c:v>
                </c:pt>
                <c:pt idx="2">
                  <c:v>11.1</c:v>
                </c:pt>
                <c:pt idx="3">
                  <c:v>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89C-46CD-8151-52724998EC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158000"/>
        <c:axId val="156158560"/>
      </c:barChart>
      <c:catAx>
        <c:axId val="15615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6158560"/>
        <c:crosses val="autoZero"/>
        <c:auto val="1"/>
        <c:lblAlgn val="ctr"/>
        <c:lblOffset val="100"/>
        <c:noMultiLvlLbl val="0"/>
      </c:catAx>
      <c:valAx>
        <c:axId val="156158560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615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344668003731865"/>
          <c:y val="2.8124112384018175E-2"/>
          <c:w val="0.27648444368761882"/>
          <c:h val="0.112657699772770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002060"/>
              </a:solidFill>
              <a:latin typeface="Sylfaen" panose="010A0502050306030303" pitchFamily="18" charset="0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a-G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858886269789522E-2"/>
          <c:y val="0.10257649074696548"/>
          <c:w val="0.84532305199517421"/>
          <c:h val="0.56416401181354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ძუძუს</c:v>
                </c:pt>
                <c:pt idx="1">
                  <c:v>ფარისებრი</c:v>
                </c:pt>
                <c:pt idx="2">
                  <c:v>კოლორექტული</c:v>
                </c:pt>
                <c:pt idx="3">
                  <c:v>საშვილოსნოს ტანი</c:v>
                </c:pt>
                <c:pt idx="4">
                  <c:v>საშვილოსნოს ყელი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97.5</c:v>
                </c:pt>
                <c:pt idx="1">
                  <c:v>33.5</c:v>
                </c:pt>
                <c:pt idx="2">
                  <c:v>23.1</c:v>
                </c:pt>
                <c:pt idx="3">
                  <c:v>20.3</c:v>
                </c:pt>
                <c:pt idx="4">
                  <c:v>19.399999999999999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1E-4E00-A7F5-74D65B8F2F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ძუძუს</c:v>
                </c:pt>
                <c:pt idx="1">
                  <c:v>ფარისებრი</c:v>
                </c:pt>
                <c:pt idx="2">
                  <c:v>კოლორექტული</c:v>
                </c:pt>
                <c:pt idx="3">
                  <c:v>საშვილოსნოს ტანი</c:v>
                </c:pt>
                <c:pt idx="4">
                  <c:v>საშვილოსნოს ყელი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91.9</c:v>
                </c:pt>
                <c:pt idx="1">
                  <c:v>42.8</c:v>
                </c:pt>
                <c:pt idx="2">
                  <c:v>27.8</c:v>
                </c:pt>
                <c:pt idx="3">
                  <c:v>19.899999999999999</c:v>
                </c:pt>
                <c:pt idx="4">
                  <c:v>20.8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E1E-4E00-A7F5-74D65B8F2FF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ძუძუს</c:v>
                </c:pt>
                <c:pt idx="1">
                  <c:v>ფარისებრი</c:v>
                </c:pt>
                <c:pt idx="2">
                  <c:v>კოლორექტული</c:v>
                </c:pt>
                <c:pt idx="3">
                  <c:v>საშვილოსნოს ტანი</c:v>
                </c:pt>
                <c:pt idx="4">
                  <c:v>საშვილოსნოს ყელი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79.599999999999994</c:v>
                </c:pt>
                <c:pt idx="1">
                  <c:v>40.799999999999997</c:v>
                </c:pt>
                <c:pt idx="2">
                  <c:v>16.100000000000001</c:v>
                </c:pt>
                <c:pt idx="3">
                  <c:v>17.2</c:v>
                </c:pt>
                <c:pt idx="4">
                  <c:v>14.3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E1E-4E00-A7F5-74D65B8F2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161920"/>
        <c:axId val="156162480"/>
      </c:barChart>
      <c:catAx>
        <c:axId val="15616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6162480"/>
        <c:crosses val="autoZero"/>
        <c:auto val="1"/>
        <c:lblAlgn val="ctr"/>
        <c:lblOffset val="100"/>
        <c:noMultiLvlLbl val="0"/>
      </c:catAx>
      <c:valAx>
        <c:axId val="15616248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616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440279204229906"/>
          <c:y val="0.86470880232095149"/>
          <c:w val="0.27987591659896333"/>
          <c:h val="9.07384702277275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a-G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117710829624555E-2"/>
          <c:y val="4.8190439326495062E-2"/>
          <c:w val="0.95080499448438516"/>
          <c:h val="0.5443303076740820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ფარისებრი</c:v>
                </c:pt>
              </c:strCache>
            </c:strRef>
          </c:tx>
          <c:spPr>
            <a:ln w="571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&lt;20</c:v>
                </c:pt>
                <c:pt idx="1">
                  <c:v>20-24</c:v>
                </c:pt>
                <c:pt idx="2">
                  <c:v>25-29</c:v>
                </c:pt>
                <c:pt idx="3">
                  <c:v>30–34</c:v>
                </c:pt>
                <c:pt idx="4">
                  <c:v>35–39</c:v>
                </c:pt>
                <c:pt idx="5">
                  <c:v>40–44</c:v>
                </c:pt>
                <c:pt idx="6">
                  <c:v>45–49</c:v>
                </c:pt>
                <c:pt idx="7">
                  <c:v>50–54</c:v>
                </c:pt>
                <c:pt idx="8">
                  <c:v>55–59</c:v>
                </c:pt>
                <c:pt idx="9">
                  <c:v>60–64</c:v>
                </c:pt>
                <c:pt idx="10">
                  <c:v>65–69</c:v>
                </c:pt>
                <c:pt idx="11">
                  <c:v>70–74</c:v>
                </c:pt>
                <c:pt idx="12">
                  <c:v>75–79</c:v>
                </c:pt>
                <c:pt idx="13">
                  <c:v>80+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0.3</c:v>
                </c:pt>
                <c:pt idx="1">
                  <c:v>31.2</c:v>
                </c:pt>
                <c:pt idx="2">
                  <c:v>46.9</c:v>
                </c:pt>
                <c:pt idx="3">
                  <c:v>77.2</c:v>
                </c:pt>
                <c:pt idx="4">
                  <c:v>50.5</c:v>
                </c:pt>
                <c:pt idx="5">
                  <c:v>61.8</c:v>
                </c:pt>
                <c:pt idx="6">
                  <c:v>58.9</c:v>
                </c:pt>
                <c:pt idx="7">
                  <c:v>58.4</c:v>
                </c:pt>
                <c:pt idx="8">
                  <c:v>71.3</c:v>
                </c:pt>
                <c:pt idx="9">
                  <c:v>56.6</c:v>
                </c:pt>
                <c:pt idx="10">
                  <c:v>49.9</c:v>
                </c:pt>
                <c:pt idx="11">
                  <c:v>23.4</c:v>
                </c:pt>
                <c:pt idx="12">
                  <c:v>7.9</c:v>
                </c:pt>
                <c:pt idx="13">
                  <c:v>5.0999999999999996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5C8-4155-8FE6-55A11DD233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ძუძუს</c:v>
                </c:pt>
              </c:strCache>
            </c:strRef>
          </c:tx>
          <c:spPr>
            <a:ln w="571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&lt;20</c:v>
                </c:pt>
                <c:pt idx="1">
                  <c:v>20-24</c:v>
                </c:pt>
                <c:pt idx="2">
                  <c:v>25-29</c:v>
                </c:pt>
                <c:pt idx="3">
                  <c:v>30–34</c:v>
                </c:pt>
                <c:pt idx="4">
                  <c:v>35–39</c:v>
                </c:pt>
                <c:pt idx="5">
                  <c:v>40–44</c:v>
                </c:pt>
                <c:pt idx="6">
                  <c:v>45–49</c:v>
                </c:pt>
                <c:pt idx="7">
                  <c:v>50–54</c:v>
                </c:pt>
                <c:pt idx="8">
                  <c:v>55–59</c:v>
                </c:pt>
                <c:pt idx="9">
                  <c:v>60–64</c:v>
                </c:pt>
                <c:pt idx="10">
                  <c:v>65–69</c:v>
                </c:pt>
                <c:pt idx="11">
                  <c:v>70–74</c:v>
                </c:pt>
                <c:pt idx="12">
                  <c:v>75–79</c:v>
                </c:pt>
                <c:pt idx="13">
                  <c:v>80+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0</c:v>
                </c:pt>
                <c:pt idx="1">
                  <c:v>3.2</c:v>
                </c:pt>
                <c:pt idx="2">
                  <c:v>10.1</c:v>
                </c:pt>
                <c:pt idx="3">
                  <c:v>29.2</c:v>
                </c:pt>
                <c:pt idx="4">
                  <c:v>67.8</c:v>
                </c:pt>
                <c:pt idx="5">
                  <c:v>118.7</c:v>
                </c:pt>
                <c:pt idx="6">
                  <c:v>152.19999999999999</c:v>
                </c:pt>
                <c:pt idx="7">
                  <c:v>161</c:v>
                </c:pt>
                <c:pt idx="8">
                  <c:v>202.9</c:v>
                </c:pt>
                <c:pt idx="9">
                  <c:v>190</c:v>
                </c:pt>
                <c:pt idx="10">
                  <c:v>245.3</c:v>
                </c:pt>
                <c:pt idx="11">
                  <c:v>168.1</c:v>
                </c:pt>
                <c:pt idx="12">
                  <c:v>144</c:v>
                </c:pt>
                <c:pt idx="13">
                  <c:v>82.9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5C8-4155-8FE6-55A11DD233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საშვილოსნოს ყელის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&lt;20</c:v>
                </c:pt>
                <c:pt idx="1">
                  <c:v>20-24</c:v>
                </c:pt>
                <c:pt idx="2">
                  <c:v>25-29</c:v>
                </c:pt>
                <c:pt idx="3">
                  <c:v>30–34</c:v>
                </c:pt>
                <c:pt idx="4">
                  <c:v>35–39</c:v>
                </c:pt>
                <c:pt idx="5">
                  <c:v>40–44</c:v>
                </c:pt>
                <c:pt idx="6">
                  <c:v>45–49</c:v>
                </c:pt>
                <c:pt idx="7">
                  <c:v>50–54</c:v>
                </c:pt>
                <c:pt idx="8">
                  <c:v>55–59</c:v>
                </c:pt>
                <c:pt idx="9">
                  <c:v>60–64</c:v>
                </c:pt>
                <c:pt idx="10">
                  <c:v>65–69</c:v>
                </c:pt>
                <c:pt idx="11">
                  <c:v>70–74</c:v>
                </c:pt>
                <c:pt idx="12">
                  <c:v>75–79</c:v>
                </c:pt>
                <c:pt idx="13">
                  <c:v>80+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3.6</c:v>
                </c:pt>
                <c:pt idx="3">
                  <c:v>11.2</c:v>
                </c:pt>
                <c:pt idx="4">
                  <c:v>20.5</c:v>
                </c:pt>
                <c:pt idx="5">
                  <c:v>28.1</c:v>
                </c:pt>
                <c:pt idx="6">
                  <c:v>41</c:v>
                </c:pt>
                <c:pt idx="7">
                  <c:v>48.5</c:v>
                </c:pt>
                <c:pt idx="8">
                  <c:v>47</c:v>
                </c:pt>
                <c:pt idx="9">
                  <c:v>26.6</c:v>
                </c:pt>
                <c:pt idx="10">
                  <c:v>36.4</c:v>
                </c:pt>
                <c:pt idx="11">
                  <c:v>28</c:v>
                </c:pt>
                <c:pt idx="12">
                  <c:v>14.7</c:v>
                </c:pt>
                <c:pt idx="13">
                  <c:v>8.9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5C8-4155-8FE6-55A11DD233C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საშვილოსნოს ტანის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&lt;20</c:v>
                </c:pt>
                <c:pt idx="1">
                  <c:v>20-24</c:v>
                </c:pt>
                <c:pt idx="2">
                  <c:v>25-29</c:v>
                </c:pt>
                <c:pt idx="3">
                  <c:v>30–34</c:v>
                </c:pt>
                <c:pt idx="4">
                  <c:v>35–39</c:v>
                </c:pt>
                <c:pt idx="5">
                  <c:v>40–44</c:v>
                </c:pt>
                <c:pt idx="6">
                  <c:v>45–49</c:v>
                </c:pt>
                <c:pt idx="7">
                  <c:v>50–54</c:v>
                </c:pt>
                <c:pt idx="8">
                  <c:v>55–59</c:v>
                </c:pt>
                <c:pt idx="9">
                  <c:v>60–64</c:v>
                </c:pt>
                <c:pt idx="10">
                  <c:v>65–69</c:v>
                </c:pt>
                <c:pt idx="11">
                  <c:v>70–74</c:v>
                </c:pt>
                <c:pt idx="12">
                  <c:v>75–79</c:v>
                </c:pt>
                <c:pt idx="13">
                  <c:v>80+</c:v>
                </c:pt>
              </c:strCache>
            </c:str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2.2000000000000002</c:v>
                </c:pt>
                <c:pt idx="4">
                  <c:v>5.5</c:v>
                </c:pt>
                <c:pt idx="5">
                  <c:v>11.2</c:v>
                </c:pt>
                <c:pt idx="6">
                  <c:v>12.9</c:v>
                </c:pt>
                <c:pt idx="7">
                  <c:v>27.4</c:v>
                </c:pt>
                <c:pt idx="8">
                  <c:v>47.1</c:v>
                </c:pt>
                <c:pt idx="9">
                  <c:v>63.3</c:v>
                </c:pt>
                <c:pt idx="10">
                  <c:v>67.599999999999994</c:v>
                </c:pt>
                <c:pt idx="11">
                  <c:v>38</c:v>
                </c:pt>
                <c:pt idx="12">
                  <c:v>28.3</c:v>
                </c:pt>
                <c:pt idx="13">
                  <c:v>20.399999999999999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5C8-4155-8FE6-55A11DD233C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კოლორექტული</c:v>
                </c:pt>
              </c:strCache>
            </c:strRef>
          </c:tx>
          <c:spPr>
            <a:ln w="571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&lt;20</c:v>
                </c:pt>
                <c:pt idx="1">
                  <c:v>20-24</c:v>
                </c:pt>
                <c:pt idx="2">
                  <c:v>25-29</c:v>
                </c:pt>
                <c:pt idx="3">
                  <c:v>30–34</c:v>
                </c:pt>
                <c:pt idx="4">
                  <c:v>35–39</c:v>
                </c:pt>
                <c:pt idx="5">
                  <c:v>40–44</c:v>
                </c:pt>
                <c:pt idx="6">
                  <c:v>45–49</c:v>
                </c:pt>
                <c:pt idx="7">
                  <c:v>50–54</c:v>
                </c:pt>
                <c:pt idx="8">
                  <c:v>55–59</c:v>
                </c:pt>
                <c:pt idx="9">
                  <c:v>60–64</c:v>
                </c:pt>
                <c:pt idx="10">
                  <c:v>65–69</c:v>
                </c:pt>
                <c:pt idx="11">
                  <c:v>70–74</c:v>
                </c:pt>
                <c:pt idx="12">
                  <c:v>75–79</c:v>
                </c:pt>
                <c:pt idx="13">
                  <c:v>80+</c:v>
                </c:pt>
              </c:strCache>
            </c:strRef>
          </c:cat>
          <c:val>
            <c:numRef>
              <c:f>Sheet1!$F$2:$F$15</c:f>
              <c:numCache>
                <c:formatCode>General</c:formatCode>
                <c:ptCount val="14"/>
                <c:pt idx="0">
                  <c:v>0</c:v>
                </c:pt>
                <c:pt idx="1">
                  <c:v>0.8</c:v>
                </c:pt>
                <c:pt idx="2">
                  <c:v>0.7</c:v>
                </c:pt>
                <c:pt idx="3">
                  <c:v>0.7</c:v>
                </c:pt>
                <c:pt idx="4">
                  <c:v>0.8</c:v>
                </c:pt>
                <c:pt idx="5">
                  <c:v>8</c:v>
                </c:pt>
                <c:pt idx="6">
                  <c:v>12.1</c:v>
                </c:pt>
                <c:pt idx="7">
                  <c:v>18.3</c:v>
                </c:pt>
                <c:pt idx="8">
                  <c:v>21.3</c:v>
                </c:pt>
                <c:pt idx="9">
                  <c:v>50.8</c:v>
                </c:pt>
                <c:pt idx="10">
                  <c:v>63.4</c:v>
                </c:pt>
                <c:pt idx="11">
                  <c:v>52.6</c:v>
                </c:pt>
                <c:pt idx="12">
                  <c:v>60.1</c:v>
                </c:pt>
                <c:pt idx="13">
                  <c:v>59.9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5C8-4155-8FE6-55A11DD23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770272"/>
        <c:axId val="156770832"/>
      </c:lineChart>
      <c:catAx>
        <c:axId val="15677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6770832"/>
        <c:crosses val="autoZero"/>
        <c:auto val="1"/>
        <c:lblAlgn val="ctr"/>
        <c:lblOffset val="100"/>
        <c:noMultiLvlLbl val="0"/>
      </c:catAx>
      <c:valAx>
        <c:axId val="156770832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002060"/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ka-GE"/>
          </a:p>
        </c:txPr>
        <c:crossAx val="15677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925614751409733E-2"/>
          <c:y val="0.79333638832353792"/>
          <c:w val="0.92818769423763503"/>
          <c:h val="0.184140501002530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a-G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772528433945763E-2"/>
          <c:y val="3.5038043200210728E-2"/>
          <c:w val="0.88172319806178079"/>
          <c:h val="0.6179139903763473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პირველი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ძუძუს</c:v>
                </c:pt>
                <c:pt idx="1">
                  <c:v>ფარისებრი ჯირკვლის </c:v>
                </c:pt>
                <c:pt idx="2">
                  <c:v>საშვილოსნოს ყელის</c:v>
                </c:pt>
                <c:pt idx="3">
                  <c:v>საშვილოსნოს ტანის</c:v>
                </c:pt>
                <c:pt idx="4">
                  <c:v>კოლო რექტული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20.6</c:v>
                </c:pt>
                <c:pt idx="1">
                  <c:v>70.900000000000006</c:v>
                </c:pt>
                <c:pt idx="2">
                  <c:v>34.799999999999997</c:v>
                </c:pt>
                <c:pt idx="3">
                  <c:v>53.8</c:v>
                </c:pt>
                <c:pt idx="4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15-4F23-A2A4-1E6E098996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მეორე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ძუძუს</c:v>
                </c:pt>
                <c:pt idx="1">
                  <c:v>ფარისებრი ჯირკვლის </c:v>
                </c:pt>
                <c:pt idx="2">
                  <c:v>საშვილოსნოს ყელის</c:v>
                </c:pt>
                <c:pt idx="3">
                  <c:v>საშვილოსნოს ტანის</c:v>
                </c:pt>
                <c:pt idx="4">
                  <c:v>კოლო რექტული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31.7</c:v>
                </c:pt>
                <c:pt idx="1">
                  <c:v>4.2</c:v>
                </c:pt>
                <c:pt idx="2">
                  <c:v>20.5</c:v>
                </c:pt>
                <c:pt idx="3">
                  <c:v>15.4</c:v>
                </c:pt>
                <c:pt idx="4">
                  <c:v>23.7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15-4F23-A2A4-1E6E098996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მესამე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ძუძუს</c:v>
                </c:pt>
                <c:pt idx="1">
                  <c:v>ფარისებრი ჯირკვლის </c:v>
                </c:pt>
                <c:pt idx="2">
                  <c:v>საშვილოსნოს ყელის</c:v>
                </c:pt>
                <c:pt idx="3">
                  <c:v>საშვილოსნოს ტანის</c:v>
                </c:pt>
                <c:pt idx="4">
                  <c:v>კოლო რექტული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23.9</c:v>
                </c:pt>
                <c:pt idx="1">
                  <c:v>19.3</c:v>
                </c:pt>
                <c:pt idx="2">
                  <c:v>21.6</c:v>
                </c:pt>
                <c:pt idx="3">
                  <c:v>13.4</c:v>
                </c:pt>
                <c:pt idx="4">
                  <c:v>31.3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515-4F23-A2A4-1E6E098996B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მეოთხე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ძუძუს</c:v>
                </c:pt>
                <c:pt idx="1">
                  <c:v>ფარისებრი ჯირკვლის </c:v>
                </c:pt>
                <c:pt idx="2">
                  <c:v>საშვილოსნოს ყელის</c:v>
                </c:pt>
                <c:pt idx="3">
                  <c:v>საშვილოსნოს ტანის</c:v>
                </c:pt>
                <c:pt idx="4">
                  <c:v>კოლო რექტული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14.1</c:v>
                </c:pt>
                <c:pt idx="1">
                  <c:v>3.2</c:v>
                </c:pt>
                <c:pt idx="2">
                  <c:v>10</c:v>
                </c:pt>
                <c:pt idx="3">
                  <c:v>7.4</c:v>
                </c:pt>
                <c:pt idx="4">
                  <c:v>31.6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515-4F23-A2A4-1E6E098996B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უცნობი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ძუძუს</c:v>
                </c:pt>
                <c:pt idx="1">
                  <c:v>ფარისებრი ჯირკვლის </c:v>
                </c:pt>
                <c:pt idx="2">
                  <c:v>საშვილოსნოს ყელის</c:v>
                </c:pt>
                <c:pt idx="3">
                  <c:v>საშვილოსნოს ტანის</c:v>
                </c:pt>
                <c:pt idx="4">
                  <c:v>კოლო რექტული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9.6</c:v>
                </c:pt>
                <c:pt idx="1">
                  <c:v>2.4</c:v>
                </c:pt>
                <c:pt idx="2">
                  <c:v>13.2</c:v>
                </c:pt>
                <c:pt idx="3">
                  <c:v>10</c:v>
                </c:pt>
                <c:pt idx="4">
                  <c:v>9.6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515-4F23-A2A4-1E6E098996B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6775312"/>
        <c:axId val="156775872"/>
      </c:barChart>
      <c:catAx>
        <c:axId val="15677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6775872"/>
        <c:crosses val="autoZero"/>
        <c:auto val="1"/>
        <c:lblAlgn val="ctr"/>
        <c:lblOffset val="100"/>
        <c:noMultiLvlLbl val="0"/>
      </c:catAx>
      <c:valAx>
        <c:axId val="15677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677531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a-G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407737393627869E-2"/>
          <c:y val="5.1549825267284244E-2"/>
          <c:w val="0.89221582156454915"/>
          <c:h val="0.61504301407569673"/>
        </c:manualLayout>
      </c:layout>
      <c:lineChart>
        <c:grouping val="standard"/>
        <c:varyColors val="0"/>
        <c:ser>
          <c:idx val="0"/>
          <c:order val="0"/>
          <c:tx>
            <c:strRef>
              <c:f>[Cancer_analysis_2018.xlsx]Sheet5!$B$39</c:f>
              <c:strCache>
                <c:ptCount val="1"/>
                <c:pt idx="0">
                  <c:v>საქართველო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[Cancer_analysis_2018.xlsx]Sheet5!$A$40:$A$57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[Cancer_analysis_2018.xlsx]Sheet5!$B$40:$B$57</c:f>
              <c:numCache>
                <c:formatCode>General</c:formatCode>
                <c:ptCount val="18"/>
                <c:pt idx="0">
                  <c:v>35</c:v>
                </c:pt>
                <c:pt idx="1">
                  <c:v>40</c:v>
                </c:pt>
                <c:pt idx="2">
                  <c:v>45</c:v>
                </c:pt>
                <c:pt idx="3">
                  <c:v>44</c:v>
                </c:pt>
                <c:pt idx="4">
                  <c:v>48</c:v>
                </c:pt>
                <c:pt idx="5">
                  <c:v>50</c:v>
                </c:pt>
                <c:pt idx="6">
                  <c:v>52</c:v>
                </c:pt>
                <c:pt idx="7">
                  <c:v>41</c:v>
                </c:pt>
                <c:pt idx="8">
                  <c:v>44</c:v>
                </c:pt>
                <c:pt idx="9">
                  <c:v>44</c:v>
                </c:pt>
                <c:pt idx="10">
                  <c:v>45</c:v>
                </c:pt>
                <c:pt idx="11">
                  <c:v>31</c:v>
                </c:pt>
                <c:pt idx="12">
                  <c:v>35</c:v>
                </c:pt>
                <c:pt idx="13">
                  <c:v>41</c:v>
                </c:pt>
                <c:pt idx="14">
                  <c:v>48</c:v>
                </c:pt>
                <c:pt idx="15" formatCode="0">
                  <c:v>97.5</c:v>
                </c:pt>
                <c:pt idx="16">
                  <c:v>92</c:v>
                </c:pt>
                <c:pt idx="17">
                  <c:v>80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0B9-4D1B-8C8A-13EE487D004E}"/>
            </c:ext>
          </c:extLst>
        </c:ser>
        <c:ser>
          <c:idx val="1"/>
          <c:order val="1"/>
          <c:tx>
            <c:strRef>
              <c:f>[Cancer_analysis_2018.xlsx]Sheet5!$C$39</c:f>
              <c:strCache>
                <c:ptCount val="1"/>
                <c:pt idx="0">
                  <c:v>ევროპის რეგიონი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[Cancer_analysis_2018.xlsx]Sheet5!$A$40:$A$57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[Cancer_analysis_2018.xlsx]Sheet5!$C$40:$C$57</c:f>
              <c:numCache>
                <c:formatCode>General</c:formatCode>
                <c:ptCount val="18"/>
                <c:pt idx="0">
                  <c:v>84</c:v>
                </c:pt>
                <c:pt idx="1">
                  <c:v>87</c:v>
                </c:pt>
                <c:pt idx="2">
                  <c:v>89</c:v>
                </c:pt>
                <c:pt idx="3">
                  <c:v>90</c:v>
                </c:pt>
                <c:pt idx="4">
                  <c:v>92</c:v>
                </c:pt>
                <c:pt idx="5">
                  <c:v>94</c:v>
                </c:pt>
                <c:pt idx="6">
                  <c:v>96</c:v>
                </c:pt>
                <c:pt idx="7">
                  <c:v>99</c:v>
                </c:pt>
                <c:pt idx="8">
                  <c:v>102</c:v>
                </c:pt>
                <c:pt idx="9">
                  <c:v>104</c:v>
                </c:pt>
                <c:pt idx="10">
                  <c:v>104</c:v>
                </c:pt>
                <c:pt idx="11">
                  <c:v>106</c:v>
                </c:pt>
                <c:pt idx="12">
                  <c:v>106</c:v>
                </c:pt>
                <c:pt idx="13">
                  <c:v>108</c:v>
                </c:pt>
                <c:pt idx="14">
                  <c:v>110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0B9-4D1B-8C8A-13EE487D004E}"/>
            </c:ext>
          </c:extLst>
        </c:ser>
        <c:ser>
          <c:idx val="2"/>
          <c:order val="2"/>
          <c:tx>
            <c:strRef>
              <c:f>[Cancer_analysis_2018.xlsx]Sheet5!$D$39</c:f>
              <c:strCache>
                <c:ptCount val="1"/>
                <c:pt idx="0">
                  <c:v>ევროკავშირი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[Cancer_analysis_2018.xlsx]Sheet5!$A$40:$A$57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[Cancer_analysis_2018.xlsx]Sheet5!$D$40:$D$57</c:f>
              <c:numCache>
                <c:formatCode>General</c:formatCode>
                <c:ptCount val="18"/>
                <c:pt idx="0">
                  <c:v>118</c:v>
                </c:pt>
                <c:pt idx="1">
                  <c:v>122</c:v>
                </c:pt>
                <c:pt idx="2">
                  <c:v>125</c:v>
                </c:pt>
                <c:pt idx="3">
                  <c:v>127</c:v>
                </c:pt>
                <c:pt idx="4">
                  <c:v>130</c:v>
                </c:pt>
                <c:pt idx="5">
                  <c:v>132</c:v>
                </c:pt>
                <c:pt idx="6">
                  <c:v>134</c:v>
                </c:pt>
                <c:pt idx="7">
                  <c:v>138</c:v>
                </c:pt>
                <c:pt idx="8">
                  <c:v>143</c:v>
                </c:pt>
                <c:pt idx="9">
                  <c:v>144</c:v>
                </c:pt>
                <c:pt idx="10">
                  <c:v>145</c:v>
                </c:pt>
                <c:pt idx="11">
                  <c:v>147</c:v>
                </c:pt>
                <c:pt idx="12">
                  <c:v>146</c:v>
                </c:pt>
                <c:pt idx="13">
                  <c:v>149</c:v>
                </c:pt>
                <c:pt idx="14">
                  <c:v>153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0B9-4D1B-8C8A-13EE487D004E}"/>
            </c:ext>
          </c:extLst>
        </c:ser>
        <c:ser>
          <c:idx val="3"/>
          <c:order val="3"/>
          <c:tx>
            <c:strRef>
              <c:f>[Cancer_analysis_2018.xlsx]Sheet5!$E$39</c:f>
              <c:strCache>
                <c:ptCount val="1"/>
                <c:pt idx="0">
                  <c:v>დსთ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[Cancer_analysis_2018.xlsx]Sheet5!$A$40:$A$57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[Cancer_analysis_2018.xlsx]Sheet5!$E$40:$E$57</c:f>
              <c:numCache>
                <c:formatCode>General</c:formatCode>
                <c:ptCount val="18"/>
                <c:pt idx="0">
                  <c:v>48</c:v>
                </c:pt>
                <c:pt idx="1">
                  <c:v>49</c:v>
                </c:pt>
                <c:pt idx="2">
                  <c:v>49</c:v>
                </c:pt>
                <c:pt idx="3">
                  <c:v>50</c:v>
                </c:pt>
                <c:pt idx="4">
                  <c:v>53</c:v>
                </c:pt>
                <c:pt idx="5">
                  <c:v>53</c:v>
                </c:pt>
                <c:pt idx="6">
                  <c:v>54</c:v>
                </c:pt>
                <c:pt idx="7">
                  <c:v>55</c:v>
                </c:pt>
                <c:pt idx="8">
                  <c:v>56</c:v>
                </c:pt>
                <c:pt idx="9">
                  <c:v>57</c:v>
                </c:pt>
                <c:pt idx="10">
                  <c:v>59</c:v>
                </c:pt>
                <c:pt idx="11">
                  <c:v>60</c:v>
                </c:pt>
                <c:pt idx="12">
                  <c:v>61</c:v>
                </c:pt>
                <c:pt idx="13">
                  <c:v>63</c:v>
                </c:pt>
                <c:pt idx="14">
                  <c:v>64</c:v>
                </c:pt>
                <c:pt idx="15">
                  <c:v>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0B9-4D1B-8C8A-13EE487D00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959328"/>
        <c:axId val="156959888"/>
      </c:lineChart>
      <c:catAx>
        <c:axId val="15695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ka-GE"/>
          </a:p>
        </c:txPr>
        <c:crossAx val="156959888"/>
        <c:crosses val="autoZero"/>
        <c:auto val="1"/>
        <c:lblAlgn val="ctr"/>
        <c:lblOffset val="100"/>
        <c:noMultiLvlLbl val="0"/>
      </c:catAx>
      <c:valAx>
        <c:axId val="156959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002060"/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ka-GE"/>
          </a:p>
        </c:txPr>
        <c:crossAx val="156959328"/>
        <c:crosses val="autoZero"/>
        <c:crossBetween val="between"/>
        <c:majorUnit val="4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ka-G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858886269789522E-2"/>
          <c:y val="3.5914010816902757E-2"/>
          <c:w val="0.91596190603563077"/>
          <c:h val="0.617992125984251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ASIR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მსოფლიო</c:v>
                </c:pt>
                <c:pt idx="1">
                  <c:v>დასავლეთ ევროპა</c:v>
                </c:pt>
                <c:pt idx="2">
                  <c:v>ჩრდილოეთ ამერიკა</c:v>
                </c:pt>
                <c:pt idx="3">
                  <c:v>აღ. აზია </c:v>
                </c:pt>
                <c:pt idx="4">
                  <c:v>სუბსაჰარ. აფრიკა</c:v>
                </c:pt>
                <c:pt idx="5">
                  <c:v>საქართველო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65.5</c:v>
                </c:pt>
                <c:pt idx="1">
                  <c:v>124.7</c:v>
                </c:pt>
                <c:pt idx="2">
                  <c:v>124.8</c:v>
                </c:pt>
                <c:pt idx="3">
                  <c:v>35.799999999999997</c:v>
                </c:pt>
                <c:pt idx="4">
                  <c:v>63.2</c:v>
                </c:pt>
                <c:pt idx="5">
                  <c:v>94.2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F9-47B5-8FEB-CA3AF5399B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ASDR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მსოფლიო</c:v>
                </c:pt>
                <c:pt idx="1">
                  <c:v>დასავლეთ ევროპა</c:v>
                </c:pt>
                <c:pt idx="2">
                  <c:v>ჩრდილოეთ ამერიკა</c:v>
                </c:pt>
                <c:pt idx="3">
                  <c:v>აღ. აზია </c:v>
                </c:pt>
                <c:pt idx="4">
                  <c:v>სუბსაჰარ. აფრიკა</c:v>
                </c:pt>
                <c:pt idx="5">
                  <c:v>საქართველო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14.6</c:v>
                </c:pt>
                <c:pt idx="1">
                  <c:v>21.8</c:v>
                </c:pt>
                <c:pt idx="2">
                  <c:v>19.899999999999999</c:v>
                </c:pt>
                <c:pt idx="3">
                  <c:v>8.1999999999999993</c:v>
                </c:pt>
                <c:pt idx="4">
                  <c:v>15.2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F9-47B5-8FEB-CA3AF5399B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962688"/>
        <c:axId val="156963248"/>
      </c:barChart>
      <c:catAx>
        <c:axId val="15696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6963248"/>
        <c:crosses val="autoZero"/>
        <c:auto val="1"/>
        <c:lblAlgn val="ctr"/>
        <c:lblOffset val="100"/>
        <c:noMultiLvlLbl val="0"/>
      </c:catAx>
      <c:valAx>
        <c:axId val="15696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6962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17989848503317"/>
          <c:y val="0.88217273521048978"/>
          <c:w val="0.26833614226549818"/>
          <c:h val="9.88716165287282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a-G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858886269789522E-2"/>
          <c:y val="3.5914010816902757E-2"/>
          <c:w val="0.91596190603563077"/>
          <c:h val="0.61126288962913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ASIR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მსოფლიო</c:v>
                </c:pt>
                <c:pt idx="1">
                  <c:v>დასავლეთ ევროპა</c:v>
                </c:pt>
                <c:pt idx="2">
                  <c:v>ჩრდილოეთ ამერიკა</c:v>
                </c:pt>
                <c:pt idx="3">
                  <c:v>სამხრეთ აზია</c:v>
                </c:pt>
                <c:pt idx="4">
                  <c:v>ავსტრალია</c:v>
                </c:pt>
                <c:pt idx="5">
                  <c:v>საქართველო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20.8</c:v>
                </c:pt>
                <c:pt idx="1">
                  <c:v>37.200000000000003</c:v>
                </c:pt>
                <c:pt idx="2">
                  <c:v>42.8</c:v>
                </c:pt>
                <c:pt idx="3">
                  <c:v>7.1</c:v>
                </c:pt>
                <c:pt idx="4">
                  <c:v>64.900000000000006</c:v>
                </c:pt>
                <c:pt idx="5">
                  <c:v>20.5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A1-4782-8E9B-F734485D38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ASDR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მსოფლიო</c:v>
                </c:pt>
                <c:pt idx="1">
                  <c:v>დასავლეთ ევროპა</c:v>
                </c:pt>
                <c:pt idx="2">
                  <c:v>ჩრდილოეთ ამერიკა</c:v>
                </c:pt>
                <c:pt idx="3">
                  <c:v>სამხრეთ აზია</c:v>
                </c:pt>
                <c:pt idx="4">
                  <c:v>ავსტრალია</c:v>
                </c:pt>
                <c:pt idx="5">
                  <c:v>საქართველო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10.7</c:v>
                </c:pt>
                <c:pt idx="1">
                  <c:v>13.2</c:v>
                </c:pt>
                <c:pt idx="2">
                  <c:v>13.4</c:v>
                </c:pt>
                <c:pt idx="3">
                  <c:v>5.7</c:v>
                </c:pt>
                <c:pt idx="4">
                  <c:v>15.3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A1-4782-8E9B-F734485D38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396544"/>
        <c:axId val="157397104"/>
      </c:barChart>
      <c:catAx>
        <c:axId val="15739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7397104"/>
        <c:crosses val="autoZero"/>
        <c:auto val="1"/>
        <c:lblAlgn val="ctr"/>
        <c:lblOffset val="100"/>
        <c:noMultiLvlLbl val="0"/>
      </c:catAx>
      <c:valAx>
        <c:axId val="15739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7396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a-G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[Cancer_analysis_2018.xlsx]Sheet4!$B$13</c:f>
              <c:strCache>
                <c:ptCount val="1"/>
                <c:pt idx="0">
                  <c:v>საქართველო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[Cancer_analysis_2018.xlsx]Sheet4!$A$14:$A$31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[Cancer_analysis_2018.xlsx]Sheet4!$B$14:$B$31</c:f>
              <c:numCache>
                <c:formatCode>General</c:formatCode>
                <c:ptCount val="18"/>
                <c:pt idx="0">
                  <c:v>8</c:v>
                </c:pt>
                <c:pt idx="1">
                  <c:v>10.7</c:v>
                </c:pt>
                <c:pt idx="2">
                  <c:v>11.3</c:v>
                </c:pt>
                <c:pt idx="3">
                  <c:v>12.4</c:v>
                </c:pt>
                <c:pt idx="4">
                  <c:v>13.5</c:v>
                </c:pt>
                <c:pt idx="5">
                  <c:v>14.5</c:v>
                </c:pt>
                <c:pt idx="6">
                  <c:v>14.1</c:v>
                </c:pt>
                <c:pt idx="7">
                  <c:v>10.9</c:v>
                </c:pt>
                <c:pt idx="8">
                  <c:v>11.6</c:v>
                </c:pt>
                <c:pt idx="9">
                  <c:v>12.1</c:v>
                </c:pt>
                <c:pt idx="10">
                  <c:v>11.1</c:v>
                </c:pt>
                <c:pt idx="11">
                  <c:v>9.1999999999999993</c:v>
                </c:pt>
                <c:pt idx="12">
                  <c:v>8</c:v>
                </c:pt>
                <c:pt idx="13">
                  <c:v>7.3</c:v>
                </c:pt>
                <c:pt idx="14">
                  <c:v>8.3000000000000007</c:v>
                </c:pt>
                <c:pt idx="15">
                  <c:v>17.7</c:v>
                </c:pt>
                <c:pt idx="16">
                  <c:v>19.100000000000001</c:v>
                </c:pt>
                <c:pt idx="17">
                  <c:v>13.1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84C-4455-B4B8-2B24B725625E}"/>
            </c:ext>
          </c:extLst>
        </c:ser>
        <c:ser>
          <c:idx val="1"/>
          <c:order val="1"/>
          <c:tx>
            <c:strRef>
              <c:f>[Cancer_analysis_2018.xlsx]Sheet4!$C$13</c:f>
              <c:strCache>
                <c:ptCount val="1"/>
                <c:pt idx="0">
                  <c:v>ევროპის რეგიონი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[Cancer_analysis_2018.xlsx]Sheet4!$A$14:$A$31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[Cancer_analysis_2018.xlsx]Sheet4!$C$14:$C$31</c:f>
              <c:numCache>
                <c:formatCode>General</c:formatCode>
                <c:ptCount val="18"/>
                <c:pt idx="0">
                  <c:v>13</c:v>
                </c:pt>
                <c:pt idx="1">
                  <c:v>13.1</c:v>
                </c:pt>
                <c:pt idx="2">
                  <c:v>12.9</c:v>
                </c:pt>
                <c:pt idx="3">
                  <c:v>12.7</c:v>
                </c:pt>
                <c:pt idx="4">
                  <c:v>12.8</c:v>
                </c:pt>
                <c:pt idx="5">
                  <c:v>12.6</c:v>
                </c:pt>
                <c:pt idx="6">
                  <c:v>12.9</c:v>
                </c:pt>
                <c:pt idx="7">
                  <c:v>13.1</c:v>
                </c:pt>
                <c:pt idx="8">
                  <c:v>13.2</c:v>
                </c:pt>
                <c:pt idx="9">
                  <c:v>13.5</c:v>
                </c:pt>
                <c:pt idx="10">
                  <c:v>13.1</c:v>
                </c:pt>
                <c:pt idx="11">
                  <c:v>13.1</c:v>
                </c:pt>
                <c:pt idx="12">
                  <c:v>13.2</c:v>
                </c:pt>
                <c:pt idx="13">
                  <c:v>13.2</c:v>
                </c:pt>
                <c:pt idx="14">
                  <c:v>13.3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84C-4455-B4B8-2B24B725625E}"/>
            </c:ext>
          </c:extLst>
        </c:ser>
        <c:ser>
          <c:idx val="2"/>
          <c:order val="2"/>
          <c:tx>
            <c:strRef>
              <c:f>[Cancer_analysis_2018.xlsx]Sheet4!$D$13</c:f>
              <c:strCache>
                <c:ptCount val="1"/>
                <c:pt idx="0">
                  <c:v>ევროკავშირი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[Cancer_analysis_2018.xlsx]Sheet4!$A$14:$A$31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[Cancer_analysis_2018.xlsx]Sheet4!$D$14:$D$31</c:f>
              <c:numCache>
                <c:formatCode>General</c:formatCode>
                <c:ptCount val="18"/>
                <c:pt idx="0">
                  <c:v>13.5</c:v>
                </c:pt>
                <c:pt idx="1">
                  <c:v>13.5</c:v>
                </c:pt>
                <c:pt idx="2">
                  <c:v>13.1</c:v>
                </c:pt>
                <c:pt idx="3">
                  <c:v>12.8</c:v>
                </c:pt>
                <c:pt idx="4">
                  <c:v>12.8</c:v>
                </c:pt>
                <c:pt idx="5">
                  <c:v>12.4</c:v>
                </c:pt>
                <c:pt idx="6">
                  <c:v>12.4</c:v>
                </c:pt>
                <c:pt idx="7">
                  <c:v>12.3</c:v>
                </c:pt>
                <c:pt idx="8">
                  <c:v>12.5</c:v>
                </c:pt>
                <c:pt idx="9">
                  <c:v>12.5</c:v>
                </c:pt>
                <c:pt idx="10">
                  <c:v>11.9</c:v>
                </c:pt>
                <c:pt idx="11">
                  <c:v>11.8</c:v>
                </c:pt>
                <c:pt idx="12">
                  <c:v>11.8</c:v>
                </c:pt>
                <c:pt idx="13">
                  <c:v>11.7</c:v>
                </c:pt>
                <c:pt idx="14">
                  <c:v>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84C-4455-B4B8-2B24B725625E}"/>
            </c:ext>
          </c:extLst>
        </c:ser>
        <c:ser>
          <c:idx val="3"/>
          <c:order val="3"/>
          <c:tx>
            <c:strRef>
              <c:f>[Cancer_analysis_2018.xlsx]Sheet4!$E$13</c:f>
              <c:strCache>
                <c:ptCount val="1"/>
                <c:pt idx="0">
                  <c:v>დსთ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[Cancer_analysis_2018.xlsx]Sheet4!$A$14:$A$31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[Cancer_analysis_2018.xlsx]Sheet4!$E$14:$E$31</c:f>
              <c:numCache>
                <c:formatCode>General</c:formatCode>
                <c:ptCount val="18"/>
                <c:pt idx="0">
                  <c:v>14.8</c:v>
                </c:pt>
                <c:pt idx="1">
                  <c:v>14.7</c:v>
                </c:pt>
                <c:pt idx="2">
                  <c:v>14.9</c:v>
                </c:pt>
                <c:pt idx="3">
                  <c:v>14.8</c:v>
                </c:pt>
                <c:pt idx="4">
                  <c:v>15.1</c:v>
                </c:pt>
                <c:pt idx="5">
                  <c:v>15.3</c:v>
                </c:pt>
                <c:pt idx="6">
                  <c:v>15.8</c:v>
                </c:pt>
                <c:pt idx="7">
                  <c:v>16.3</c:v>
                </c:pt>
                <c:pt idx="8">
                  <c:v>16.399999999999999</c:v>
                </c:pt>
                <c:pt idx="9">
                  <c:v>16.899999999999999</c:v>
                </c:pt>
                <c:pt idx="10">
                  <c:v>17</c:v>
                </c:pt>
                <c:pt idx="11">
                  <c:v>17.3</c:v>
                </c:pt>
                <c:pt idx="12">
                  <c:v>17.600000000000001</c:v>
                </c:pt>
                <c:pt idx="13">
                  <c:v>17.7</c:v>
                </c:pt>
                <c:pt idx="14">
                  <c:v>17.8</c:v>
                </c:pt>
                <c:pt idx="15">
                  <c:v>18.2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84C-4455-B4B8-2B24B7256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401024"/>
        <c:axId val="157401584"/>
      </c:lineChart>
      <c:catAx>
        <c:axId val="15740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7401584"/>
        <c:crosses val="autoZero"/>
        <c:auto val="1"/>
        <c:lblAlgn val="ctr"/>
        <c:lblOffset val="100"/>
        <c:noMultiLvlLbl val="0"/>
      </c:catAx>
      <c:valAx>
        <c:axId val="15740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740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ka-G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858886269789522E-2"/>
          <c:y val="3.5914010816902757E-2"/>
          <c:w val="0.91596190603563077"/>
          <c:h val="0.61625163388440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ASIR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მსოფლიო</c:v>
                </c:pt>
                <c:pt idx="1">
                  <c:v>ცენტრალური ევროპა</c:v>
                </c:pt>
                <c:pt idx="2">
                  <c:v>ჩრდილოეთ ამერიკა</c:v>
                </c:pt>
                <c:pt idx="3">
                  <c:v>სამხრეთ აზია</c:v>
                </c:pt>
                <c:pt idx="4">
                  <c:v>სუბსაჰარული აფრიკა</c:v>
                </c:pt>
                <c:pt idx="5">
                  <c:v>საქართველო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14.3</c:v>
                </c:pt>
                <c:pt idx="1">
                  <c:v>15.6</c:v>
                </c:pt>
                <c:pt idx="2">
                  <c:v>7.6</c:v>
                </c:pt>
                <c:pt idx="3">
                  <c:v>12.8</c:v>
                </c:pt>
                <c:pt idx="4">
                  <c:v>46.8</c:v>
                </c:pt>
                <c:pt idx="5">
                  <c:v>17.600000000000001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69-4264-994C-C53B80D25C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ASDR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მსოფლიო</c:v>
                </c:pt>
                <c:pt idx="1">
                  <c:v>ცენტრალური ევროპა</c:v>
                </c:pt>
                <c:pt idx="2">
                  <c:v>ჩრდილოეთ ამერიკა</c:v>
                </c:pt>
                <c:pt idx="3">
                  <c:v>სამხრეთ აზია</c:v>
                </c:pt>
                <c:pt idx="4">
                  <c:v>სუბსაჰარული აფრიკა</c:v>
                </c:pt>
                <c:pt idx="5">
                  <c:v>საქართველო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6.6</c:v>
                </c:pt>
                <c:pt idx="1">
                  <c:v>7.3</c:v>
                </c:pt>
                <c:pt idx="2">
                  <c:v>2.9</c:v>
                </c:pt>
                <c:pt idx="3">
                  <c:v>8.8000000000000007</c:v>
                </c:pt>
                <c:pt idx="4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669-4264-994C-C53B80D25C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583936"/>
        <c:axId val="157584496"/>
      </c:barChart>
      <c:catAx>
        <c:axId val="15758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7584496"/>
        <c:crosses val="autoZero"/>
        <c:auto val="1"/>
        <c:lblAlgn val="ctr"/>
        <c:lblOffset val="100"/>
        <c:noMultiLvlLbl val="0"/>
      </c:catAx>
      <c:valAx>
        <c:axId val="157584496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758393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a-GE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858886269789522E-2"/>
          <c:y val="3.5914010816902757E-2"/>
          <c:w val="0.91596190603563077"/>
          <c:h val="0.61625163388440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ASIR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მსოფლიო</c:v>
                </c:pt>
                <c:pt idx="1">
                  <c:v>დასავლეთ ევროპა</c:v>
                </c:pt>
                <c:pt idx="2">
                  <c:v>ჩრდილოეთ ამერიკა</c:v>
                </c:pt>
                <c:pt idx="3">
                  <c:v>აღმოსავლეთ ევროპა</c:v>
                </c:pt>
                <c:pt idx="4">
                  <c:v>სუბსაჰარული აფრიკა</c:v>
                </c:pt>
                <c:pt idx="5">
                  <c:v>საქართველო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12.6</c:v>
                </c:pt>
                <c:pt idx="1">
                  <c:v>17.899999999999999</c:v>
                </c:pt>
                <c:pt idx="2">
                  <c:v>29.8</c:v>
                </c:pt>
                <c:pt idx="3">
                  <c:v>31.9</c:v>
                </c:pt>
                <c:pt idx="4">
                  <c:v>7.6</c:v>
                </c:pt>
                <c:pt idx="5">
                  <c:v>17.600000000000001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69-4264-994C-C53B80D25C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ASDR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მსოფლიო</c:v>
                </c:pt>
                <c:pt idx="1">
                  <c:v>დასავლეთ ევროპა</c:v>
                </c:pt>
                <c:pt idx="2">
                  <c:v>ჩრდილოეთ ამერიკა</c:v>
                </c:pt>
                <c:pt idx="3">
                  <c:v>აღმოსავლეთ ევროპა</c:v>
                </c:pt>
                <c:pt idx="4">
                  <c:v>სუბსაჰარული აფრიკა</c:v>
                </c:pt>
                <c:pt idx="5">
                  <c:v>საქართველო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2.5</c:v>
                </c:pt>
                <c:pt idx="1">
                  <c:v>2.2999999999999998</c:v>
                </c:pt>
                <c:pt idx="2">
                  <c:v>2.8</c:v>
                </c:pt>
                <c:pt idx="3">
                  <c:v>4.2</c:v>
                </c:pt>
                <c:pt idx="4">
                  <c:v>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669-4264-994C-C53B80D25C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587296"/>
        <c:axId val="157587856"/>
      </c:barChart>
      <c:catAx>
        <c:axId val="15758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7587856"/>
        <c:crosses val="autoZero"/>
        <c:auto val="1"/>
        <c:lblAlgn val="ctr"/>
        <c:lblOffset val="100"/>
        <c:noMultiLvlLbl val="0"/>
      </c:catAx>
      <c:valAx>
        <c:axId val="157587856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758729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a-G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938981949196974E-2"/>
          <c:y val="3.7980659224791311E-2"/>
          <c:w val="0.93794221364655694"/>
          <c:h val="0.68826510688774423"/>
        </c:manualLayout>
      </c:layout>
      <c:lineChart>
        <c:grouping val="standard"/>
        <c:varyColors val="0"/>
        <c:ser>
          <c:idx val="0"/>
          <c:order val="0"/>
          <c:tx>
            <c:strRef>
              <c:f>[Cancer_analysis_2018.xlsx]Sheet2!$B$37</c:f>
              <c:strCache>
                <c:ptCount val="1"/>
                <c:pt idx="0">
                  <c:v>საქართველო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[Cancer_analysis_2018.xlsx]Sheet2!$A$38:$A$55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[Cancer_analysis_2018.xlsx]Sheet2!$B$38:$B$55</c:f>
              <c:numCache>
                <c:formatCode>General</c:formatCode>
                <c:ptCount val="18"/>
                <c:pt idx="0">
                  <c:v>94</c:v>
                </c:pt>
                <c:pt idx="1">
                  <c:v>112</c:v>
                </c:pt>
                <c:pt idx="2">
                  <c:v>124</c:v>
                </c:pt>
                <c:pt idx="3">
                  <c:v>121</c:v>
                </c:pt>
                <c:pt idx="4">
                  <c:v>136</c:v>
                </c:pt>
                <c:pt idx="5">
                  <c:v>142</c:v>
                </c:pt>
                <c:pt idx="6">
                  <c:v>144</c:v>
                </c:pt>
                <c:pt idx="7">
                  <c:v>112</c:v>
                </c:pt>
                <c:pt idx="8">
                  <c:v>125</c:v>
                </c:pt>
                <c:pt idx="9">
                  <c:v>128</c:v>
                </c:pt>
                <c:pt idx="10">
                  <c:v>122</c:v>
                </c:pt>
                <c:pt idx="11">
                  <c:v>90</c:v>
                </c:pt>
                <c:pt idx="12">
                  <c:v>93</c:v>
                </c:pt>
                <c:pt idx="13">
                  <c:v>117</c:v>
                </c:pt>
                <c:pt idx="14">
                  <c:v>134</c:v>
                </c:pt>
                <c:pt idx="15">
                  <c:v>283</c:v>
                </c:pt>
                <c:pt idx="16">
                  <c:v>274</c:v>
                </c:pt>
                <c:pt idx="17">
                  <c:v>237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1A8-4FF2-81B4-8362EC15A017}"/>
            </c:ext>
          </c:extLst>
        </c:ser>
        <c:ser>
          <c:idx val="1"/>
          <c:order val="1"/>
          <c:tx>
            <c:strRef>
              <c:f>[Cancer_analysis_2018.xlsx]Sheet2!$C$37</c:f>
              <c:strCache>
                <c:ptCount val="1"/>
                <c:pt idx="0">
                  <c:v>ევროპის რეგიონი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[Cancer_analysis_2018.xlsx]Sheet2!$A$38:$A$55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[Cancer_analysis_2018.xlsx]Sheet2!$C$38:$C$55</c:f>
              <c:numCache>
                <c:formatCode>General</c:formatCode>
                <c:ptCount val="18"/>
                <c:pt idx="0">
                  <c:v>325</c:v>
                </c:pt>
                <c:pt idx="1">
                  <c:v>332</c:v>
                </c:pt>
                <c:pt idx="2">
                  <c:v>336</c:v>
                </c:pt>
                <c:pt idx="3">
                  <c:v>341</c:v>
                </c:pt>
                <c:pt idx="4">
                  <c:v>349</c:v>
                </c:pt>
                <c:pt idx="5">
                  <c:v>354</c:v>
                </c:pt>
                <c:pt idx="6">
                  <c:v>361</c:v>
                </c:pt>
                <c:pt idx="7">
                  <c:v>370</c:v>
                </c:pt>
                <c:pt idx="8">
                  <c:v>380</c:v>
                </c:pt>
                <c:pt idx="9">
                  <c:v>386</c:v>
                </c:pt>
                <c:pt idx="10">
                  <c:v>391</c:v>
                </c:pt>
                <c:pt idx="11">
                  <c:v>398</c:v>
                </c:pt>
                <c:pt idx="12">
                  <c:v>403</c:v>
                </c:pt>
                <c:pt idx="13">
                  <c:v>410</c:v>
                </c:pt>
                <c:pt idx="14">
                  <c:v>415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1A8-4FF2-81B4-8362EC15A017}"/>
            </c:ext>
          </c:extLst>
        </c:ser>
        <c:ser>
          <c:idx val="2"/>
          <c:order val="2"/>
          <c:tx>
            <c:strRef>
              <c:f>[Cancer_analysis_2018.xlsx]Sheet2!$D$37</c:f>
              <c:strCache>
                <c:ptCount val="1"/>
                <c:pt idx="0">
                  <c:v>ევროკავშირი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[Cancer_analysis_2018.xlsx]Sheet2!$A$38:$A$55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[Cancer_analysis_2018.xlsx]Sheet2!$D$38:$D$55</c:f>
              <c:numCache>
                <c:formatCode>General</c:formatCode>
                <c:ptCount val="18"/>
                <c:pt idx="0">
                  <c:v>416</c:v>
                </c:pt>
                <c:pt idx="1">
                  <c:v>425</c:v>
                </c:pt>
                <c:pt idx="2">
                  <c:v>430</c:v>
                </c:pt>
                <c:pt idx="3">
                  <c:v>438</c:v>
                </c:pt>
                <c:pt idx="4">
                  <c:v>447</c:v>
                </c:pt>
                <c:pt idx="5">
                  <c:v>455</c:v>
                </c:pt>
                <c:pt idx="6">
                  <c:v>462</c:v>
                </c:pt>
                <c:pt idx="7">
                  <c:v>473</c:v>
                </c:pt>
                <c:pt idx="8">
                  <c:v>486</c:v>
                </c:pt>
                <c:pt idx="9">
                  <c:v>493</c:v>
                </c:pt>
                <c:pt idx="10">
                  <c:v>498</c:v>
                </c:pt>
                <c:pt idx="11">
                  <c:v>509</c:v>
                </c:pt>
                <c:pt idx="12">
                  <c:v>513</c:v>
                </c:pt>
                <c:pt idx="13">
                  <c:v>520</c:v>
                </c:pt>
                <c:pt idx="14">
                  <c:v>531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1A8-4FF2-81B4-8362EC15A017}"/>
            </c:ext>
          </c:extLst>
        </c:ser>
        <c:ser>
          <c:idx val="3"/>
          <c:order val="3"/>
          <c:tx>
            <c:strRef>
              <c:f>[Cancer_analysis_2018.xlsx]Sheet2!$E$37</c:f>
              <c:strCache>
                <c:ptCount val="1"/>
                <c:pt idx="0">
                  <c:v>დსთ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[Cancer_analysis_2018.xlsx]Sheet2!$A$38:$A$55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[Cancer_analysis_2018.xlsx]Sheet2!$E$38:$E$55</c:f>
              <c:numCache>
                <c:formatCode>General</c:formatCode>
                <c:ptCount val="18"/>
                <c:pt idx="0">
                  <c:v>252</c:v>
                </c:pt>
                <c:pt idx="1">
                  <c:v>255</c:v>
                </c:pt>
                <c:pt idx="2">
                  <c:v>258</c:v>
                </c:pt>
                <c:pt idx="3">
                  <c:v>259</c:v>
                </c:pt>
                <c:pt idx="4">
                  <c:v>266</c:v>
                </c:pt>
                <c:pt idx="5">
                  <c:v>269</c:v>
                </c:pt>
                <c:pt idx="6">
                  <c:v>272</c:v>
                </c:pt>
                <c:pt idx="7">
                  <c:v>277</c:v>
                </c:pt>
                <c:pt idx="8">
                  <c:v>279</c:v>
                </c:pt>
                <c:pt idx="9">
                  <c:v>285</c:v>
                </c:pt>
                <c:pt idx="10">
                  <c:v>291</c:v>
                </c:pt>
                <c:pt idx="11">
                  <c:v>294</c:v>
                </c:pt>
                <c:pt idx="12">
                  <c:v>298</c:v>
                </c:pt>
                <c:pt idx="13">
                  <c:v>303</c:v>
                </c:pt>
                <c:pt idx="14">
                  <c:v>304</c:v>
                </c:pt>
                <c:pt idx="15">
                  <c:v>314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1A8-4FF2-81B4-8362EC15A0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423120"/>
        <c:axId val="154423680"/>
      </c:lineChart>
      <c:catAx>
        <c:axId val="15442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4423680"/>
        <c:crosses val="autoZero"/>
        <c:auto val="1"/>
        <c:lblAlgn val="ctr"/>
        <c:lblOffset val="100"/>
        <c:noMultiLvlLbl val="0"/>
      </c:catAx>
      <c:valAx>
        <c:axId val="154423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442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099289203860492E-2"/>
          <c:y val="0.79826092750859512"/>
          <c:w val="0.94143316926738618"/>
          <c:h val="0.183071505600515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ka-GE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974043228108453E-2"/>
          <c:y val="4.1951347989579946E-2"/>
          <c:w val="0.81483526018439778"/>
          <c:h val="0.609762196926759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ფილტვი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40.5</c:v>
                </c:pt>
                <c:pt idx="1">
                  <c:v>39.200000000000003</c:v>
                </c:pt>
                <c:pt idx="2">
                  <c:v>32.1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A7-4E74-87AB-805D32CDBB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შარდის ბუშტი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21.8</c:v>
                </c:pt>
                <c:pt idx="1">
                  <c:v>21</c:v>
                </c:pt>
                <c:pt idx="2">
                  <c:v>21.2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A7-4E74-87AB-805D32CDBB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პროსტატა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29.5</c:v>
                </c:pt>
                <c:pt idx="1">
                  <c:v>22.1</c:v>
                </c:pt>
                <c:pt idx="2">
                  <c:v>17.399999999999999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71-4D94-AC4F-F63DED811CC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კოლორექტული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20.8</c:v>
                </c:pt>
                <c:pt idx="1">
                  <c:v>25.5</c:v>
                </c:pt>
                <c:pt idx="2">
                  <c:v>18.8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C71-4D94-AC4F-F63DED811CC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ხორხი(2015)/კუჭი(2016-17)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Sheet1!$F$2:$F$4</c:f>
              <c:numCache>
                <c:formatCode>General</c:formatCode>
                <c:ptCount val="3"/>
                <c:pt idx="0">
                  <c:v>15.2</c:v>
                </c:pt>
                <c:pt idx="1">
                  <c:v>14.5</c:v>
                </c:pt>
                <c:pt idx="2">
                  <c:v>11.3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C71-4D94-AC4F-F63DED811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938480"/>
        <c:axId val="157939040"/>
      </c:barChart>
      <c:catAx>
        <c:axId val="15793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200" b="1" i="0" u="none" strike="noStrike" kern="1200" baseline="0">
                <a:solidFill>
                  <a:srgbClr val="FF0000"/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ka-GE"/>
          </a:p>
        </c:txPr>
        <c:crossAx val="157939040"/>
        <c:crosses val="autoZero"/>
        <c:auto val="1"/>
        <c:lblAlgn val="ctr"/>
        <c:lblOffset val="100"/>
        <c:noMultiLvlLbl val="0"/>
      </c:catAx>
      <c:valAx>
        <c:axId val="157939040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793848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627073718011134E-2"/>
          <c:y val="0.77657030880614986"/>
          <c:w val="0.77629439623490204"/>
          <c:h val="0.21249413255075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rgbClr val="002060"/>
              </a:solidFill>
              <a:latin typeface="Sylfaen" panose="010A0502050306030303" pitchFamily="18" charset="0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a-GE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117710829624555E-2"/>
          <c:y val="0.11331640980314563"/>
          <c:w val="0.95080499448438516"/>
          <c:h val="0.4839019592764248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ტრაქ.ბრონქ. ფილტვის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&lt;20</c:v>
                </c:pt>
                <c:pt idx="1">
                  <c:v>20-24</c:v>
                </c:pt>
                <c:pt idx="2">
                  <c:v>25-29</c:v>
                </c:pt>
                <c:pt idx="3">
                  <c:v>30–34</c:v>
                </c:pt>
                <c:pt idx="4">
                  <c:v>35–39</c:v>
                </c:pt>
                <c:pt idx="5">
                  <c:v>40–44</c:v>
                </c:pt>
                <c:pt idx="6">
                  <c:v>45–49</c:v>
                </c:pt>
                <c:pt idx="7">
                  <c:v>50–54</c:v>
                </c:pt>
                <c:pt idx="8">
                  <c:v>55–59</c:v>
                </c:pt>
                <c:pt idx="9">
                  <c:v>60–64</c:v>
                </c:pt>
                <c:pt idx="10">
                  <c:v>65–69</c:v>
                </c:pt>
                <c:pt idx="11">
                  <c:v>70–74</c:v>
                </c:pt>
                <c:pt idx="12">
                  <c:v>75–79</c:v>
                </c:pt>
                <c:pt idx="13">
                  <c:v>80+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0.7</c:v>
                </c:pt>
                <c:pt idx="3">
                  <c:v>0</c:v>
                </c:pt>
                <c:pt idx="4">
                  <c:v>6.5</c:v>
                </c:pt>
                <c:pt idx="5">
                  <c:v>11.8</c:v>
                </c:pt>
                <c:pt idx="6">
                  <c:v>29.8</c:v>
                </c:pt>
                <c:pt idx="7">
                  <c:v>60.8</c:v>
                </c:pt>
                <c:pt idx="8">
                  <c:v>97.4</c:v>
                </c:pt>
                <c:pt idx="9">
                  <c:v>144.69999999999999</c:v>
                </c:pt>
                <c:pt idx="10">
                  <c:v>179.3</c:v>
                </c:pt>
                <c:pt idx="11">
                  <c:v>153.5</c:v>
                </c:pt>
                <c:pt idx="12">
                  <c:v>148.5</c:v>
                </c:pt>
                <c:pt idx="13">
                  <c:v>83.6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B14-4F7C-9389-9A7FAA2483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პროსტატის</c:v>
                </c:pt>
              </c:strCache>
            </c:strRef>
          </c:tx>
          <c:spPr>
            <a:ln w="571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&lt;20</c:v>
                </c:pt>
                <c:pt idx="1">
                  <c:v>20-24</c:v>
                </c:pt>
                <c:pt idx="2">
                  <c:v>25-29</c:v>
                </c:pt>
                <c:pt idx="3">
                  <c:v>30–34</c:v>
                </c:pt>
                <c:pt idx="4">
                  <c:v>35–39</c:v>
                </c:pt>
                <c:pt idx="5">
                  <c:v>40–44</c:v>
                </c:pt>
                <c:pt idx="6">
                  <c:v>45–49</c:v>
                </c:pt>
                <c:pt idx="7">
                  <c:v>50–54</c:v>
                </c:pt>
                <c:pt idx="8">
                  <c:v>55–59</c:v>
                </c:pt>
                <c:pt idx="9">
                  <c:v>60–64</c:v>
                </c:pt>
                <c:pt idx="10">
                  <c:v>65–69</c:v>
                </c:pt>
                <c:pt idx="11">
                  <c:v>70–74</c:v>
                </c:pt>
                <c:pt idx="12">
                  <c:v>75–79</c:v>
                </c:pt>
                <c:pt idx="13">
                  <c:v>80+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0.8</c:v>
                </c:pt>
                <c:pt idx="6">
                  <c:v>3.5</c:v>
                </c:pt>
                <c:pt idx="7">
                  <c:v>7.2</c:v>
                </c:pt>
                <c:pt idx="8">
                  <c:v>25.4</c:v>
                </c:pt>
                <c:pt idx="9">
                  <c:v>75</c:v>
                </c:pt>
                <c:pt idx="10">
                  <c:v>173.5</c:v>
                </c:pt>
                <c:pt idx="11">
                  <c:v>135.4</c:v>
                </c:pt>
                <c:pt idx="12">
                  <c:v>146.5</c:v>
                </c:pt>
                <c:pt idx="13">
                  <c:v>107.8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B14-4F7C-9389-9A7FAA2483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შარდის ბუშტის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&lt;20</c:v>
                </c:pt>
                <c:pt idx="1">
                  <c:v>20-24</c:v>
                </c:pt>
                <c:pt idx="2">
                  <c:v>25-29</c:v>
                </c:pt>
                <c:pt idx="3">
                  <c:v>30–34</c:v>
                </c:pt>
                <c:pt idx="4">
                  <c:v>35–39</c:v>
                </c:pt>
                <c:pt idx="5">
                  <c:v>40–44</c:v>
                </c:pt>
                <c:pt idx="6">
                  <c:v>45–49</c:v>
                </c:pt>
                <c:pt idx="7">
                  <c:v>50–54</c:v>
                </c:pt>
                <c:pt idx="8">
                  <c:v>55–59</c:v>
                </c:pt>
                <c:pt idx="9">
                  <c:v>60–64</c:v>
                </c:pt>
                <c:pt idx="10">
                  <c:v>65–69</c:v>
                </c:pt>
                <c:pt idx="11">
                  <c:v>70–74</c:v>
                </c:pt>
                <c:pt idx="12">
                  <c:v>75–79</c:v>
                </c:pt>
                <c:pt idx="13">
                  <c:v>80+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0.4</c:v>
                </c:pt>
                <c:pt idx="1">
                  <c:v>2.2999999999999998</c:v>
                </c:pt>
                <c:pt idx="2">
                  <c:v>2.1</c:v>
                </c:pt>
                <c:pt idx="3">
                  <c:v>0.8</c:v>
                </c:pt>
                <c:pt idx="4">
                  <c:v>5.7</c:v>
                </c:pt>
                <c:pt idx="5">
                  <c:v>9.1999999999999993</c:v>
                </c:pt>
                <c:pt idx="6">
                  <c:v>14</c:v>
                </c:pt>
                <c:pt idx="7">
                  <c:v>22.4</c:v>
                </c:pt>
                <c:pt idx="8">
                  <c:v>35.1</c:v>
                </c:pt>
                <c:pt idx="9">
                  <c:v>57.9</c:v>
                </c:pt>
                <c:pt idx="10">
                  <c:v>125.4</c:v>
                </c:pt>
                <c:pt idx="11">
                  <c:v>117.4</c:v>
                </c:pt>
                <c:pt idx="12">
                  <c:v>112.9</c:v>
                </c:pt>
                <c:pt idx="13">
                  <c:v>102.4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B14-4F7C-9389-9A7FAA24836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კოლორექტალური</c:v>
                </c:pt>
              </c:strCache>
            </c:strRef>
          </c:tx>
          <c:spPr>
            <a:ln w="571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&lt;20</c:v>
                </c:pt>
                <c:pt idx="1">
                  <c:v>20-24</c:v>
                </c:pt>
                <c:pt idx="2">
                  <c:v>25-29</c:v>
                </c:pt>
                <c:pt idx="3">
                  <c:v>30–34</c:v>
                </c:pt>
                <c:pt idx="4">
                  <c:v>35–39</c:v>
                </c:pt>
                <c:pt idx="5">
                  <c:v>40–44</c:v>
                </c:pt>
                <c:pt idx="6">
                  <c:v>45–49</c:v>
                </c:pt>
                <c:pt idx="7">
                  <c:v>50–54</c:v>
                </c:pt>
                <c:pt idx="8">
                  <c:v>55–59</c:v>
                </c:pt>
                <c:pt idx="9">
                  <c:v>60–64</c:v>
                </c:pt>
                <c:pt idx="10">
                  <c:v>65–69</c:v>
                </c:pt>
                <c:pt idx="11">
                  <c:v>70–74</c:v>
                </c:pt>
                <c:pt idx="12">
                  <c:v>75–79</c:v>
                </c:pt>
                <c:pt idx="13">
                  <c:v>80+</c:v>
                </c:pt>
              </c:strCache>
            </c:str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0.7</c:v>
                </c:pt>
                <c:pt idx="3">
                  <c:v>3.8</c:v>
                </c:pt>
                <c:pt idx="4">
                  <c:v>4.0999999999999996</c:v>
                </c:pt>
                <c:pt idx="5">
                  <c:v>6.7</c:v>
                </c:pt>
                <c:pt idx="6">
                  <c:v>14</c:v>
                </c:pt>
                <c:pt idx="7">
                  <c:v>24.8</c:v>
                </c:pt>
                <c:pt idx="8">
                  <c:v>43</c:v>
                </c:pt>
                <c:pt idx="9">
                  <c:v>71.8</c:v>
                </c:pt>
                <c:pt idx="10">
                  <c:v>93.3</c:v>
                </c:pt>
                <c:pt idx="11">
                  <c:v>101.6</c:v>
                </c:pt>
                <c:pt idx="12">
                  <c:v>114.9</c:v>
                </c:pt>
                <c:pt idx="13">
                  <c:v>107.8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B14-4F7C-9389-9A7FAA24836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კუჭის</c:v>
                </c:pt>
              </c:strCache>
            </c:strRef>
          </c:tx>
          <c:spPr>
            <a:ln w="571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&lt;20</c:v>
                </c:pt>
                <c:pt idx="1">
                  <c:v>20-24</c:v>
                </c:pt>
                <c:pt idx="2">
                  <c:v>25-29</c:v>
                </c:pt>
                <c:pt idx="3">
                  <c:v>30–34</c:v>
                </c:pt>
                <c:pt idx="4">
                  <c:v>35–39</c:v>
                </c:pt>
                <c:pt idx="5">
                  <c:v>40–44</c:v>
                </c:pt>
                <c:pt idx="6">
                  <c:v>45–49</c:v>
                </c:pt>
                <c:pt idx="7">
                  <c:v>50–54</c:v>
                </c:pt>
                <c:pt idx="8">
                  <c:v>55–59</c:v>
                </c:pt>
                <c:pt idx="9">
                  <c:v>60–64</c:v>
                </c:pt>
                <c:pt idx="10">
                  <c:v>65–69</c:v>
                </c:pt>
                <c:pt idx="11">
                  <c:v>70–74</c:v>
                </c:pt>
                <c:pt idx="12">
                  <c:v>75–79</c:v>
                </c:pt>
                <c:pt idx="13">
                  <c:v>80+</c:v>
                </c:pt>
              </c:strCache>
            </c:strRef>
          </c:cat>
          <c:val>
            <c:numRef>
              <c:f>Sheet1!$F$2:$F$15</c:f>
              <c:numCache>
                <c:formatCode>General</c:formatCode>
                <c:ptCount val="14"/>
                <c:pt idx="0">
                  <c:v>0.2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0.8</c:v>
                </c:pt>
                <c:pt idx="5">
                  <c:v>5.9</c:v>
                </c:pt>
                <c:pt idx="6">
                  <c:v>7.9</c:v>
                </c:pt>
                <c:pt idx="7">
                  <c:v>16</c:v>
                </c:pt>
                <c:pt idx="8">
                  <c:v>40.299999999999997</c:v>
                </c:pt>
                <c:pt idx="9">
                  <c:v>47.1</c:v>
                </c:pt>
                <c:pt idx="10">
                  <c:v>83.1</c:v>
                </c:pt>
                <c:pt idx="11">
                  <c:v>67.7</c:v>
                </c:pt>
                <c:pt idx="12">
                  <c:v>79.2</c:v>
                </c:pt>
                <c:pt idx="13">
                  <c:v>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B14-4F7C-9389-9A7FAA2483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943520"/>
        <c:axId val="157944080"/>
      </c:lineChart>
      <c:catAx>
        <c:axId val="15794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7944080"/>
        <c:crosses val="autoZero"/>
        <c:auto val="1"/>
        <c:lblAlgn val="ctr"/>
        <c:lblOffset val="100"/>
        <c:noMultiLvlLbl val="0"/>
      </c:catAx>
      <c:valAx>
        <c:axId val="157944080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7943520"/>
        <c:crosses val="autoZero"/>
        <c:crossBetween val="between"/>
        <c:majorUnit val="4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475906076703802E-2"/>
          <c:y val="0.8192888134603229"/>
          <c:w val="0.96481970992057364"/>
          <c:h val="0.165148939081561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a-GE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772528433945763E-2"/>
          <c:y val="3.4932183682950833E-2"/>
          <c:w val="0.88172319806178079"/>
          <c:h val="0.6007528909916103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პირველი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ტრაქ.ბრონქ. ფილტვის</c:v>
                </c:pt>
                <c:pt idx="1">
                  <c:v>პროსტატის</c:v>
                </c:pt>
                <c:pt idx="2">
                  <c:v>შარდის ბუშტის</c:v>
                </c:pt>
                <c:pt idx="3">
                  <c:v>კოლო რექტული</c:v>
                </c:pt>
                <c:pt idx="4">
                  <c:v>კუჭის კიბო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3.4</c:v>
                </c:pt>
                <c:pt idx="1">
                  <c:v>14.7</c:v>
                </c:pt>
                <c:pt idx="2">
                  <c:v>44.4</c:v>
                </c:pt>
                <c:pt idx="3">
                  <c:v>5.0999999999999996</c:v>
                </c:pt>
                <c:pt idx="4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B3-4169-B2EA-BEBE69B0A4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მეორე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ტრაქ.ბრონქ. ფილტვის</c:v>
                </c:pt>
                <c:pt idx="1">
                  <c:v>პროსტატის</c:v>
                </c:pt>
                <c:pt idx="2">
                  <c:v>შარდის ბუშტის</c:v>
                </c:pt>
                <c:pt idx="3">
                  <c:v>კოლო რექტული</c:v>
                </c:pt>
                <c:pt idx="4">
                  <c:v>კუჭის კიბო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5.8</c:v>
                </c:pt>
                <c:pt idx="1">
                  <c:v>19.7</c:v>
                </c:pt>
                <c:pt idx="2">
                  <c:v>20.100000000000001</c:v>
                </c:pt>
                <c:pt idx="3">
                  <c:v>17.899999999999999</c:v>
                </c:pt>
                <c:pt idx="4">
                  <c:v>11.1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5B3-4169-B2EA-BEBE69B0A4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მესამე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ტრაქ.ბრონქ. ფილტვის</c:v>
                </c:pt>
                <c:pt idx="1">
                  <c:v>პროსტატის</c:v>
                </c:pt>
                <c:pt idx="2">
                  <c:v>შარდის ბუშტის</c:v>
                </c:pt>
                <c:pt idx="3">
                  <c:v>კოლო რექტული</c:v>
                </c:pt>
                <c:pt idx="4">
                  <c:v>კუჭის კიბო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21.4</c:v>
                </c:pt>
                <c:pt idx="1">
                  <c:v>18.899999999999999</c:v>
                </c:pt>
                <c:pt idx="2">
                  <c:v>7.5</c:v>
                </c:pt>
                <c:pt idx="3">
                  <c:v>30.5</c:v>
                </c:pt>
                <c:pt idx="4">
                  <c:v>25.1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5B3-4169-B2EA-BEBE69B0A42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მეოთხე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ტრაქ.ბრონქ. ფილტვის</c:v>
                </c:pt>
                <c:pt idx="1">
                  <c:v>პროსტატის</c:v>
                </c:pt>
                <c:pt idx="2">
                  <c:v>შარდის ბუშტის</c:v>
                </c:pt>
                <c:pt idx="3">
                  <c:v>კოლო რექტული</c:v>
                </c:pt>
                <c:pt idx="4">
                  <c:v>კუჭის კიბო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61.1</c:v>
                </c:pt>
                <c:pt idx="1">
                  <c:v>30.2</c:v>
                </c:pt>
                <c:pt idx="2">
                  <c:v>9.3000000000000007</c:v>
                </c:pt>
                <c:pt idx="3">
                  <c:v>37.200000000000003</c:v>
                </c:pt>
                <c:pt idx="4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5B3-4169-B2EA-BEBE69B0A42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უცნობი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ტრაქ.ბრონქ. ფილტვის</c:v>
                </c:pt>
                <c:pt idx="1">
                  <c:v>პროსტატის</c:v>
                </c:pt>
                <c:pt idx="2">
                  <c:v>შარდის ბუშტის</c:v>
                </c:pt>
                <c:pt idx="3">
                  <c:v>კოლო რექტული</c:v>
                </c:pt>
                <c:pt idx="4">
                  <c:v>კუჭის კიბო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8.3000000000000007</c:v>
                </c:pt>
                <c:pt idx="1">
                  <c:v>16.2</c:v>
                </c:pt>
                <c:pt idx="2">
                  <c:v>18.5</c:v>
                </c:pt>
                <c:pt idx="3">
                  <c:v>9</c:v>
                </c:pt>
                <c:pt idx="4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5B3-4169-B2EA-BEBE69B0A42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8272528"/>
        <c:axId val="158273088"/>
      </c:barChart>
      <c:catAx>
        <c:axId val="15827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8273088"/>
        <c:crosses val="autoZero"/>
        <c:auto val="1"/>
        <c:lblAlgn val="ctr"/>
        <c:lblOffset val="100"/>
        <c:noMultiLvlLbl val="0"/>
      </c:catAx>
      <c:valAx>
        <c:axId val="15827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827252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a-GE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[Cancer_analysis_2018.xlsx]Sheet6!$B$34</c:f>
              <c:strCache>
                <c:ptCount val="1"/>
                <c:pt idx="0">
                  <c:v>საქართველო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[Cancer_analysis_2018.xlsx]Sheet6!$A$35:$A$52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[Cancer_analysis_2018.xlsx]Sheet6!$B$35:$B$52</c:f>
              <c:numCache>
                <c:formatCode>General</c:formatCode>
                <c:ptCount val="18"/>
                <c:pt idx="0">
                  <c:v>28</c:v>
                </c:pt>
                <c:pt idx="1">
                  <c:v>30</c:v>
                </c:pt>
                <c:pt idx="2">
                  <c:v>28</c:v>
                </c:pt>
                <c:pt idx="3">
                  <c:v>28</c:v>
                </c:pt>
                <c:pt idx="4">
                  <c:v>30</c:v>
                </c:pt>
                <c:pt idx="5">
                  <c:v>33</c:v>
                </c:pt>
                <c:pt idx="6">
                  <c:v>32</c:v>
                </c:pt>
                <c:pt idx="7">
                  <c:v>29</c:v>
                </c:pt>
                <c:pt idx="8">
                  <c:v>32</c:v>
                </c:pt>
                <c:pt idx="9">
                  <c:v>32</c:v>
                </c:pt>
                <c:pt idx="10">
                  <c:v>33</c:v>
                </c:pt>
                <c:pt idx="11">
                  <c:v>26</c:v>
                </c:pt>
                <c:pt idx="12">
                  <c:v>20</c:v>
                </c:pt>
                <c:pt idx="13">
                  <c:v>19</c:v>
                </c:pt>
                <c:pt idx="14">
                  <c:v>20</c:v>
                </c:pt>
                <c:pt idx="15">
                  <c:v>40</c:v>
                </c:pt>
                <c:pt idx="16">
                  <c:v>39</c:v>
                </c:pt>
                <c:pt idx="17">
                  <c:v>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502-4BF2-990A-902EF628FAB2}"/>
            </c:ext>
          </c:extLst>
        </c:ser>
        <c:ser>
          <c:idx val="1"/>
          <c:order val="1"/>
          <c:tx>
            <c:strRef>
              <c:f>[Cancer_analysis_2018.xlsx]Sheet6!$C$34</c:f>
              <c:strCache>
                <c:ptCount val="1"/>
                <c:pt idx="0">
                  <c:v>ევროპის რეგიონი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[Cancer_analysis_2018.xlsx]Sheet6!$A$35:$A$52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[Cancer_analysis_2018.xlsx]Sheet6!$C$35:$C$52</c:f>
              <c:numCache>
                <c:formatCode>General</c:formatCode>
                <c:ptCount val="18"/>
                <c:pt idx="0">
                  <c:v>70</c:v>
                </c:pt>
                <c:pt idx="1">
                  <c:v>70</c:v>
                </c:pt>
                <c:pt idx="2">
                  <c:v>69</c:v>
                </c:pt>
                <c:pt idx="3">
                  <c:v>69</c:v>
                </c:pt>
                <c:pt idx="4">
                  <c:v>69</c:v>
                </c:pt>
                <c:pt idx="5">
                  <c:v>68</c:v>
                </c:pt>
                <c:pt idx="6">
                  <c:v>69</c:v>
                </c:pt>
                <c:pt idx="7">
                  <c:v>69</c:v>
                </c:pt>
                <c:pt idx="8">
                  <c:v>70</c:v>
                </c:pt>
                <c:pt idx="9">
                  <c:v>70</c:v>
                </c:pt>
                <c:pt idx="10">
                  <c:v>70</c:v>
                </c:pt>
                <c:pt idx="11">
                  <c:v>69</c:v>
                </c:pt>
                <c:pt idx="12">
                  <c:v>70</c:v>
                </c:pt>
                <c:pt idx="13">
                  <c:v>69</c:v>
                </c:pt>
                <c:pt idx="14">
                  <c:v>70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502-4BF2-990A-902EF628FAB2}"/>
            </c:ext>
          </c:extLst>
        </c:ser>
        <c:ser>
          <c:idx val="2"/>
          <c:order val="2"/>
          <c:tx>
            <c:strRef>
              <c:f>[Cancer_analysis_2018.xlsx]Sheet6!$D$34</c:f>
              <c:strCache>
                <c:ptCount val="1"/>
                <c:pt idx="0">
                  <c:v>ევროკავშირი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[Cancer_analysis_2018.xlsx]Sheet6!$A$35:$A$52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[Cancer_analysis_2018.xlsx]Sheet6!$D$35:$D$52</c:f>
              <c:numCache>
                <c:formatCode>General</c:formatCode>
                <c:ptCount val="18"/>
                <c:pt idx="0">
                  <c:v>84</c:v>
                </c:pt>
                <c:pt idx="1">
                  <c:v>84</c:v>
                </c:pt>
                <c:pt idx="2">
                  <c:v>83</c:v>
                </c:pt>
                <c:pt idx="3">
                  <c:v>83</c:v>
                </c:pt>
                <c:pt idx="4">
                  <c:v>84</c:v>
                </c:pt>
                <c:pt idx="5">
                  <c:v>83</c:v>
                </c:pt>
                <c:pt idx="6">
                  <c:v>84</c:v>
                </c:pt>
                <c:pt idx="7">
                  <c:v>84</c:v>
                </c:pt>
                <c:pt idx="8">
                  <c:v>84</c:v>
                </c:pt>
                <c:pt idx="9">
                  <c:v>85</c:v>
                </c:pt>
                <c:pt idx="10">
                  <c:v>85</c:v>
                </c:pt>
                <c:pt idx="11">
                  <c:v>85</c:v>
                </c:pt>
                <c:pt idx="12">
                  <c:v>85</c:v>
                </c:pt>
                <c:pt idx="13">
                  <c:v>84</c:v>
                </c:pt>
                <c:pt idx="14">
                  <c:v>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502-4BF2-990A-902EF628FAB2}"/>
            </c:ext>
          </c:extLst>
        </c:ser>
        <c:ser>
          <c:idx val="3"/>
          <c:order val="3"/>
          <c:tx>
            <c:strRef>
              <c:f>[Cancer_analysis_2018.xlsx]Sheet6!$E$34</c:f>
              <c:strCache>
                <c:ptCount val="1"/>
                <c:pt idx="0">
                  <c:v>დსთ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[Cancer_analysis_2018.xlsx]Sheet6!$A$35:$A$52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[Cancer_analysis_2018.xlsx]Sheet6!$E$35:$E$52</c:f>
              <c:numCache>
                <c:formatCode>General</c:formatCode>
                <c:ptCount val="18"/>
                <c:pt idx="0">
                  <c:v>62</c:v>
                </c:pt>
                <c:pt idx="1">
                  <c:v>62</c:v>
                </c:pt>
                <c:pt idx="2">
                  <c:v>60</c:v>
                </c:pt>
                <c:pt idx="3">
                  <c:v>59</c:v>
                </c:pt>
                <c:pt idx="4">
                  <c:v>58</c:v>
                </c:pt>
                <c:pt idx="5">
                  <c:v>57</c:v>
                </c:pt>
                <c:pt idx="6">
                  <c:v>56</c:v>
                </c:pt>
                <c:pt idx="7">
                  <c:v>56</c:v>
                </c:pt>
                <c:pt idx="8">
                  <c:v>55</c:v>
                </c:pt>
                <c:pt idx="9">
                  <c:v>55</c:v>
                </c:pt>
                <c:pt idx="10">
                  <c:v>54</c:v>
                </c:pt>
                <c:pt idx="11">
                  <c:v>53</c:v>
                </c:pt>
                <c:pt idx="12">
                  <c:v>52</c:v>
                </c:pt>
                <c:pt idx="13">
                  <c:v>52</c:v>
                </c:pt>
                <c:pt idx="14">
                  <c:v>52</c:v>
                </c:pt>
                <c:pt idx="15">
                  <c:v>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502-4BF2-990A-902EF628FA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662416"/>
        <c:axId val="158662976"/>
      </c:lineChart>
      <c:catAx>
        <c:axId val="15866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8662976"/>
        <c:crosses val="autoZero"/>
        <c:auto val="1"/>
        <c:lblAlgn val="ctr"/>
        <c:lblOffset val="100"/>
        <c:noMultiLvlLbl val="0"/>
      </c:catAx>
      <c:valAx>
        <c:axId val="158662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86624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ka-GE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767667850257369E-2"/>
          <c:y val="3.5914010816902757E-2"/>
          <c:w val="0.92805317719456548"/>
          <c:h val="0.61477254567008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ASIR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მსოფლიო</c:v>
                </c:pt>
                <c:pt idx="1">
                  <c:v>ცენტრალური ევროპა</c:v>
                </c:pt>
                <c:pt idx="2">
                  <c:v>ჩრდილოეთ ამერიკა</c:v>
                </c:pt>
                <c:pt idx="3">
                  <c:v>სამხრეთ აზია</c:v>
                </c:pt>
                <c:pt idx="4">
                  <c:v>სუბსაჰარული აფრიკა</c:v>
                </c:pt>
                <c:pt idx="5">
                  <c:v>საქართველო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46.1</c:v>
                </c:pt>
                <c:pt idx="1">
                  <c:v>70.5</c:v>
                </c:pt>
                <c:pt idx="2">
                  <c:v>70.900000000000006</c:v>
                </c:pt>
                <c:pt idx="3">
                  <c:v>35</c:v>
                </c:pt>
                <c:pt idx="4">
                  <c:v>11.7</c:v>
                </c:pt>
                <c:pt idx="5">
                  <c:v>39.700000000000003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A7-4E74-87AB-805D32CDBB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ASDR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მსოფლიო</c:v>
                </c:pt>
                <c:pt idx="1">
                  <c:v>ცენტრალური ევროპა</c:v>
                </c:pt>
                <c:pt idx="2">
                  <c:v>ჩრდილოეთ ამერიკა</c:v>
                </c:pt>
                <c:pt idx="3">
                  <c:v>სამხრეთ აზია</c:v>
                </c:pt>
                <c:pt idx="4">
                  <c:v>სუბსაჰარული აფრიკა</c:v>
                </c:pt>
                <c:pt idx="5">
                  <c:v>საქართველო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41</c:v>
                </c:pt>
                <c:pt idx="1">
                  <c:v>61</c:v>
                </c:pt>
                <c:pt idx="2">
                  <c:v>50.3</c:v>
                </c:pt>
                <c:pt idx="3">
                  <c:v>18.600000000000001</c:v>
                </c:pt>
                <c:pt idx="4">
                  <c:v>14.2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A7-4E74-87AB-805D32CDBB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665776"/>
        <c:axId val="158666336"/>
      </c:barChart>
      <c:catAx>
        <c:axId val="15866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8666336"/>
        <c:crosses val="autoZero"/>
        <c:auto val="1"/>
        <c:lblAlgn val="ctr"/>
        <c:lblOffset val="100"/>
        <c:noMultiLvlLbl val="0"/>
      </c:catAx>
      <c:valAx>
        <c:axId val="15866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86657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a-GE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1766642437726E-2"/>
          <c:y val="4.0322754173995848E-2"/>
          <c:w val="0.91596190603563077"/>
          <c:h val="0.59057343980412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ASIR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მსოფლიო</c:v>
                </c:pt>
                <c:pt idx="1">
                  <c:v>დასავლეთ ევროპა</c:v>
                </c:pt>
                <c:pt idx="2">
                  <c:v>ჩრდილოეთ ამერიკა</c:v>
                </c:pt>
                <c:pt idx="3">
                  <c:v>სამხრეთ აზია</c:v>
                </c:pt>
                <c:pt idx="4">
                  <c:v>სუბსაჰარული აფრიკა</c:v>
                </c:pt>
                <c:pt idx="5">
                  <c:v>საქართველო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14.1</c:v>
                </c:pt>
                <c:pt idx="1">
                  <c:v>26</c:v>
                </c:pt>
                <c:pt idx="2">
                  <c:v>31.6</c:v>
                </c:pt>
                <c:pt idx="3">
                  <c:v>6.2</c:v>
                </c:pt>
                <c:pt idx="4">
                  <c:v>7.9</c:v>
                </c:pt>
                <c:pt idx="5">
                  <c:v>24.3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D4-4F2D-9BB9-DC10676879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ASDR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მსოფლიო</c:v>
                </c:pt>
                <c:pt idx="1">
                  <c:v>დასავლეთ ევროპა</c:v>
                </c:pt>
                <c:pt idx="2">
                  <c:v>ჩრდილოეთ ამერიკა</c:v>
                </c:pt>
                <c:pt idx="3">
                  <c:v>სამხრეთ აზია</c:v>
                </c:pt>
                <c:pt idx="4">
                  <c:v>სუბსაჰარული აფრიკა</c:v>
                </c:pt>
                <c:pt idx="5">
                  <c:v>საქართველო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5.0999999999999996</c:v>
                </c:pt>
                <c:pt idx="1">
                  <c:v>8.6</c:v>
                </c:pt>
                <c:pt idx="2">
                  <c:v>6.1</c:v>
                </c:pt>
                <c:pt idx="3">
                  <c:v>3.1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D4-4F2D-9BB9-DC10676879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669136"/>
        <c:axId val="158669696"/>
      </c:barChart>
      <c:catAx>
        <c:axId val="15866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8669696"/>
        <c:crosses val="autoZero"/>
        <c:auto val="1"/>
        <c:lblAlgn val="ctr"/>
        <c:lblOffset val="100"/>
        <c:noMultiLvlLbl val="0"/>
      </c:catAx>
      <c:valAx>
        <c:axId val="158669696"/>
        <c:scaling>
          <c:orientation val="minMax"/>
          <c:max val="3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866913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499336414192877"/>
          <c:y val="0.82706773850991011"/>
          <c:w val="0.18347480420421744"/>
          <c:h val="9.78572041670321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a-GE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858886269789522E-2"/>
          <c:y val="3.5914010816902757E-2"/>
          <c:w val="0.91596190603563077"/>
          <c:h val="0.559728583545377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ASIR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მსოფლიო</c:v>
                </c:pt>
                <c:pt idx="1">
                  <c:v>დასავლეთ ევროპა</c:v>
                </c:pt>
                <c:pt idx="2">
                  <c:v>ჩრდილოეთ ამერიკა</c:v>
                </c:pt>
                <c:pt idx="3">
                  <c:v>სამხრეთ აზია</c:v>
                </c:pt>
                <c:pt idx="4">
                  <c:v>ავსტრალია</c:v>
                </c:pt>
                <c:pt idx="5">
                  <c:v>საქართველო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56.7</c:v>
                </c:pt>
                <c:pt idx="1">
                  <c:v>151</c:v>
                </c:pt>
                <c:pt idx="2">
                  <c:v>158.6</c:v>
                </c:pt>
                <c:pt idx="3">
                  <c:v>11.5</c:v>
                </c:pt>
                <c:pt idx="4">
                  <c:v>243.9</c:v>
                </c:pt>
                <c:pt idx="5">
                  <c:v>29.2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E2-458F-88D5-61B4213C78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ASDR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მსოფლიო</c:v>
                </c:pt>
                <c:pt idx="1">
                  <c:v>დასავლეთ ევროპა</c:v>
                </c:pt>
                <c:pt idx="2">
                  <c:v>ჩრდილოეთ ამერიკა</c:v>
                </c:pt>
                <c:pt idx="3">
                  <c:v>სამხრეთ აზია</c:v>
                </c:pt>
                <c:pt idx="4">
                  <c:v>ავსტრალია</c:v>
                </c:pt>
                <c:pt idx="5">
                  <c:v>საქართველო 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14.2</c:v>
                </c:pt>
                <c:pt idx="1">
                  <c:v>20.8</c:v>
                </c:pt>
                <c:pt idx="2">
                  <c:v>17.7</c:v>
                </c:pt>
                <c:pt idx="3">
                  <c:v>7.2</c:v>
                </c:pt>
                <c:pt idx="4">
                  <c:v>24.1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E2-458F-88D5-61B4213C78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328240"/>
        <c:axId val="159328800"/>
      </c:barChart>
      <c:catAx>
        <c:axId val="15932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9328800"/>
        <c:crosses val="autoZero"/>
        <c:auto val="1"/>
        <c:lblAlgn val="ctr"/>
        <c:lblOffset val="100"/>
        <c:noMultiLvlLbl val="0"/>
      </c:catAx>
      <c:valAx>
        <c:axId val="159328800"/>
        <c:scaling>
          <c:orientation val="minMax"/>
          <c:max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9328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a-GE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39255669964332E-2"/>
          <c:y val="3.5914010816902757E-2"/>
          <c:w val="0.95116074433003572"/>
          <c:h val="0.555564304461942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ASIR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მსოფლიო</c:v>
                </c:pt>
                <c:pt idx="1">
                  <c:v>დასავლეთ ევროპა</c:v>
                </c:pt>
                <c:pt idx="2">
                  <c:v>ჩრდილოეთ ამერიკა</c:v>
                </c:pt>
                <c:pt idx="3">
                  <c:v>სამხრეთ აზია</c:v>
                </c:pt>
                <c:pt idx="4">
                  <c:v>ავსტრალია</c:v>
                </c:pt>
                <c:pt idx="5">
                  <c:v>საქართველო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30.9</c:v>
                </c:pt>
                <c:pt idx="1">
                  <c:v>60</c:v>
                </c:pt>
                <c:pt idx="2">
                  <c:v>59.7</c:v>
                </c:pt>
                <c:pt idx="3">
                  <c:v>18.399999999999999</c:v>
                </c:pt>
                <c:pt idx="4">
                  <c:v>86.4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02-4A6E-B975-861120E0AD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ASDR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მსოფლიო</c:v>
                </c:pt>
                <c:pt idx="1">
                  <c:v>დასავლეთ ევროპა</c:v>
                </c:pt>
                <c:pt idx="2">
                  <c:v>ჩრდილოეთ ამერიკა</c:v>
                </c:pt>
                <c:pt idx="3">
                  <c:v>სამხრეთ აზია</c:v>
                </c:pt>
                <c:pt idx="4">
                  <c:v>ავსტრალია</c:v>
                </c:pt>
                <c:pt idx="5">
                  <c:v>საქართველო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15.9</c:v>
                </c:pt>
                <c:pt idx="1">
                  <c:v>21.9</c:v>
                </c:pt>
                <c:pt idx="2">
                  <c:v>20.100000000000001</c:v>
                </c:pt>
                <c:pt idx="3">
                  <c:v>6.3</c:v>
                </c:pt>
                <c:pt idx="4">
                  <c:v>21.3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D02-4A6E-B975-861120E0AD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028640"/>
        <c:axId val="159029200"/>
      </c:barChart>
      <c:catAx>
        <c:axId val="15902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9029200"/>
        <c:crosses val="autoZero"/>
        <c:auto val="1"/>
        <c:lblAlgn val="ctr"/>
        <c:lblOffset val="100"/>
        <c:noMultiLvlLbl val="0"/>
      </c:catAx>
      <c:valAx>
        <c:axId val="15902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902864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a-GE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858886269789522E-2"/>
          <c:y val="3.5914010816902757E-2"/>
          <c:w val="0.91596190603563077"/>
          <c:h val="0.547036969216057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ASIR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მსოფლიო</c:v>
                </c:pt>
                <c:pt idx="1">
                  <c:v>დასავლეთ ევროპა</c:v>
                </c:pt>
                <c:pt idx="2">
                  <c:v>ჩრდილოეთ ამერიკა</c:v>
                </c:pt>
                <c:pt idx="3">
                  <c:v>აზია - წყნარი ოკეანე</c:v>
                </c:pt>
                <c:pt idx="4">
                  <c:v>ავსტრალია</c:v>
                </c:pt>
                <c:pt idx="5">
                  <c:v>საქართველო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29.2</c:v>
                </c:pt>
                <c:pt idx="1">
                  <c:v>17.399999999999999</c:v>
                </c:pt>
                <c:pt idx="2">
                  <c:v>11.7</c:v>
                </c:pt>
                <c:pt idx="3">
                  <c:v>90.1</c:v>
                </c:pt>
                <c:pt idx="4">
                  <c:v>15.1</c:v>
                </c:pt>
                <c:pt idx="5">
                  <c:v>15.2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40-472E-B8EA-51989C5463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ASDR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მსოფლიო</c:v>
                </c:pt>
                <c:pt idx="1">
                  <c:v>დასავლეთ ევროპა</c:v>
                </c:pt>
                <c:pt idx="2">
                  <c:v>ჩრდილოეთ ამერიკა</c:v>
                </c:pt>
                <c:pt idx="3">
                  <c:v>აზია - წყნარი ოკეანე</c:v>
                </c:pt>
                <c:pt idx="4">
                  <c:v>ავსტრალია</c:v>
                </c:pt>
                <c:pt idx="5">
                  <c:v>საქართველო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18.3</c:v>
                </c:pt>
                <c:pt idx="1">
                  <c:v>10.6</c:v>
                </c:pt>
                <c:pt idx="2">
                  <c:v>5.2</c:v>
                </c:pt>
                <c:pt idx="3">
                  <c:v>28.5</c:v>
                </c:pt>
                <c:pt idx="4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140-472E-B8EA-51989C546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368080"/>
        <c:axId val="159368640"/>
      </c:barChart>
      <c:catAx>
        <c:axId val="15936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9368640"/>
        <c:crosses val="autoZero"/>
        <c:auto val="1"/>
        <c:lblAlgn val="ctr"/>
        <c:lblOffset val="100"/>
        <c:noMultiLvlLbl val="0"/>
      </c:catAx>
      <c:valAx>
        <c:axId val="15936864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936808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a-GE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858886269789522E-2"/>
          <c:y val="3.5914010816902757E-2"/>
          <c:w val="0.91596190603563077"/>
          <c:h val="0.617992125984251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ASIR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მსოფლიო</c:v>
                </c:pt>
                <c:pt idx="1">
                  <c:v>დასავლეთ ევროპა</c:v>
                </c:pt>
                <c:pt idx="2">
                  <c:v>ჩრდილოეთ ამერიკა</c:v>
                </c:pt>
                <c:pt idx="3">
                  <c:v>სამხ.აზია</c:v>
                </c:pt>
                <c:pt idx="4">
                  <c:v>სუბსაჰარ. აფრიკა</c:v>
                </c:pt>
                <c:pt idx="5">
                  <c:v>საქართველო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5.4</c:v>
                </c:pt>
                <c:pt idx="1">
                  <c:v>9.8000000000000007</c:v>
                </c:pt>
                <c:pt idx="2">
                  <c:v>18.5</c:v>
                </c:pt>
                <c:pt idx="3">
                  <c:v>2</c:v>
                </c:pt>
                <c:pt idx="4">
                  <c:v>3.8</c:v>
                </c:pt>
                <c:pt idx="5">
                  <c:v>42.8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F9-47B5-8FEB-CA3AF5399B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ASDR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მსოფლიო</c:v>
                </c:pt>
                <c:pt idx="1">
                  <c:v>დასავლეთ ევროპა</c:v>
                </c:pt>
                <c:pt idx="2">
                  <c:v>ჩრდილოეთ ამერიკა</c:v>
                </c:pt>
                <c:pt idx="3">
                  <c:v>სამხ.აზია</c:v>
                </c:pt>
                <c:pt idx="4">
                  <c:v>სუბსაჰარ. აფრიკა</c:v>
                </c:pt>
                <c:pt idx="5">
                  <c:v>საქართველო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0.5</c:v>
                </c:pt>
                <c:pt idx="1">
                  <c:v>0.4</c:v>
                </c:pt>
                <c:pt idx="2">
                  <c:v>0.5</c:v>
                </c:pt>
                <c:pt idx="3">
                  <c:v>0.5</c:v>
                </c:pt>
                <c:pt idx="4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F9-47B5-8FEB-CA3AF5399B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571920"/>
        <c:axId val="154572480"/>
      </c:barChart>
      <c:catAx>
        <c:axId val="15457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4572480"/>
        <c:crosses val="autoZero"/>
        <c:auto val="1"/>
        <c:lblAlgn val="ctr"/>
        <c:lblOffset val="100"/>
        <c:noMultiLvlLbl val="0"/>
      </c:catAx>
      <c:valAx>
        <c:axId val="154572480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457192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17989848503317"/>
          <c:y val="0.88217273521048978"/>
          <c:w val="0.26833614226549818"/>
          <c:h val="9.88716165287282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a-G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[Cancer_analysis_2018.xlsx]Sheet3!$B$35</c:f>
              <c:strCache>
                <c:ptCount val="1"/>
                <c:pt idx="0">
                  <c:v>საქართველო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[Cancer_analysis_2018.xlsx]Sheet3!$A$36:$A$53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[Cancer_analysis_2018.xlsx]Sheet3!$B$36:$B$53</c:f>
              <c:numCache>
                <c:formatCode>General</c:formatCode>
                <c:ptCount val="18"/>
                <c:pt idx="0">
                  <c:v>100</c:v>
                </c:pt>
                <c:pt idx="1">
                  <c:v>114</c:v>
                </c:pt>
                <c:pt idx="2">
                  <c:v>120</c:v>
                </c:pt>
                <c:pt idx="3">
                  <c:v>121</c:v>
                </c:pt>
                <c:pt idx="4">
                  <c:v>129</c:v>
                </c:pt>
                <c:pt idx="5">
                  <c:v>135</c:v>
                </c:pt>
                <c:pt idx="6">
                  <c:v>138</c:v>
                </c:pt>
                <c:pt idx="7">
                  <c:v>119</c:v>
                </c:pt>
                <c:pt idx="8">
                  <c:v>134</c:v>
                </c:pt>
                <c:pt idx="9">
                  <c:v>129</c:v>
                </c:pt>
                <c:pt idx="10">
                  <c:v>130</c:v>
                </c:pt>
                <c:pt idx="11">
                  <c:v>100</c:v>
                </c:pt>
                <c:pt idx="12">
                  <c:v>95</c:v>
                </c:pt>
                <c:pt idx="13">
                  <c:v>102</c:v>
                </c:pt>
                <c:pt idx="14">
                  <c:v>124</c:v>
                </c:pt>
                <c:pt idx="15">
                  <c:v>244</c:v>
                </c:pt>
                <c:pt idx="16">
                  <c:v>233</c:v>
                </c:pt>
                <c:pt idx="17">
                  <c:v>198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B7F-466D-A547-27F30DF534CE}"/>
            </c:ext>
          </c:extLst>
        </c:ser>
        <c:ser>
          <c:idx val="1"/>
          <c:order val="1"/>
          <c:tx>
            <c:strRef>
              <c:f>[Cancer_analysis_2018.xlsx]Sheet3!$C$35</c:f>
              <c:strCache>
                <c:ptCount val="1"/>
                <c:pt idx="0">
                  <c:v>ევროპის რეგიონი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[Cancer_analysis_2018.xlsx]Sheet3!$A$36:$A$53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[Cancer_analysis_2018.xlsx]Sheet3!$C$36:$C$53</c:f>
              <c:numCache>
                <c:formatCode>General</c:formatCode>
                <c:ptCount val="18"/>
                <c:pt idx="0">
                  <c:v>370</c:v>
                </c:pt>
                <c:pt idx="1">
                  <c:v>378</c:v>
                </c:pt>
                <c:pt idx="2">
                  <c:v>386</c:v>
                </c:pt>
                <c:pt idx="3">
                  <c:v>393</c:v>
                </c:pt>
                <c:pt idx="4">
                  <c:v>404</c:v>
                </c:pt>
                <c:pt idx="5">
                  <c:v>407</c:v>
                </c:pt>
                <c:pt idx="6">
                  <c:v>416</c:v>
                </c:pt>
                <c:pt idx="7">
                  <c:v>424</c:v>
                </c:pt>
                <c:pt idx="8">
                  <c:v>432</c:v>
                </c:pt>
                <c:pt idx="9">
                  <c:v>440</c:v>
                </c:pt>
                <c:pt idx="10">
                  <c:v>442</c:v>
                </c:pt>
                <c:pt idx="11">
                  <c:v>449</c:v>
                </c:pt>
                <c:pt idx="12">
                  <c:v>452</c:v>
                </c:pt>
                <c:pt idx="13">
                  <c:v>457</c:v>
                </c:pt>
                <c:pt idx="14">
                  <c:v>463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B7F-466D-A547-27F30DF534CE}"/>
            </c:ext>
          </c:extLst>
        </c:ser>
        <c:ser>
          <c:idx val="2"/>
          <c:order val="2"/>
          <c:tx>
            <c:strRef>
              <c:f>[Cancer_analysis_2018.xlsx]Sheet3!$D$35</c:f>
              <c:strCache>
                <c:ptCount val="1"/>
                <c:pt idx="0">
                  <c:v>ევროკავშირი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[Cancer_analysis_2018.xlsx]Sheet3!$A$36:$A$53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[Cancer_analysis_2018.xlsx]Sheet3!$D$36:$D$53</c:f>
              <c:numCache>
                <c:formatCode>General</c:formatCode>
                <c:ptCount val="18"/>
                <c:pt idx="0">
                  <c:v>484</c:v>
                </c:pt>
                <c:pt idx="1">
                  <c:v>497</c:v>
                </c:pt>
                <c:pt idx="2">
                  <c:v>509</c:v>
                </c:pt>
                <c:pt idx="3">
                  <c:v>521</c:v>
                </c:pt>
                <c:pt idx="4">
                  <c:v>536</c:v>
                </c:pt>
                <c:pt idx="5">
                  <c:v>542</c:v>
                </c:pt>
                <c:pt idx="6">
                  <c:v>551</c:v>
                </c:pt>
                <c:pt idx="7">
                  <c:v>559</c:v>
                </c:pt>
                <c:pt idx="8">
                  <c:v>571</c:v>
                </c:pt>
                <c:pt idx="9">
                  <c:v>580</c:v>
                </c:pt>
                <c:pt idx="10">
                  <c:v>585</c:v>
                </c:pt>
                <c:pt idx="11">
                  <c:v>596</c:v>
                </c:pt>
                <c:pt idx="12">
                  <c:v>597</c:v>
                </c:pt>
                <c:pt idx="13">
                  <c:v>601</c:v>
                </c:pt>
                <c:pt idx="14">
                  <c:v>610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B7F-466D-A547-27F30DF534CE}"/>
            </c:ext>
          </c:extLst>
        </c:ser>
        <c:ser>
          <c:idx val="3"/>
          <c:order val="3"/>
          <c:tx>
            <c:strRef>
              <c:f>[Cancer_analysis_2018.xlsx]Sheet3!$E$35</c:f>
              <c:strCache>
                <c:ptCount val="1"/>
                <c:pt idx="0">
                  <c:v>დსთ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[Cancer_analysis_2018.xlsx]Sheet3!$A$36:$A$53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[Cancer_analysis_2018.xlsx]Sheet3!$E$36:$E$53</c:f>
              <c:numCache>
                <c:formatCode>General</c:formatCode>
                <c:ptCount val="18"/>
                <c:pt idx="0">
                  <c:v>268</c:v>
                </c:pt>
                <c:pt idx="1">
                  <c:v>268</c:v>
                </c:pt>
                <c:pt idx="2">
                  <c:v>269</c:v>
                </c:pt>
                <c:pt idx="3">
                  <c:v>269</c:v>
                </c:pt>
                <c:pt idx="4">
                  <c:v>272</c:v>
                </c:pt>
                <c:pt idx="5">
                  <c:v>272</c:v>
                </c:pt>
                <c:pt idx="6">
                  <c:v>273</c:v>
                </c:pt>
                <c:pt idx="7">
                  <c:v>279</c:v>
                </c:pt>
                <c:pt idx="8">
                  <c:v>279</c:v>
                </c:pt>
                <c:pt idx="9">
                  <c:v>285</c:v>
                </c:pt>
                <c:pt idx="10">
                  <c:v>285</c:v>
                </c:pt>
                <c:pt idx="11">
                  <c:v>287</c:v>
                </c:pt>
                <c:pt idx="12">
                  <c:v>289</c:v>
                </c:pt>
                <c:pt idx="13">
                  <c:v>292</c:v>
                </c:pt>
                <c:pt idx="14">
                  <c:v>295</c:v>
                </c:pt>
                <c:pt idx="15">
                  <c:v>303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B7F-466D-A547-27F30DF534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800640"/>
        <c:axId val="154801200"/>
      </c:lineChart>
      <c:catAx>
        <c:axId val="15480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4801200"/>
        <c:crosses val="autoZero"/>
        <c:auto val="1"/>
        <c:lblAlgn val="ctr"/>
        <c:lblOffset val="100"/>
        <c:noMultiLvlLbl val="0"/>
      </c:catAx>
      <c:valAx>
        <c:axId val="15480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480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159976950733096E-2"/>
          <c:y val="0.79249639918680581"/>
          <c:w val="0.95167986534832261"/>
          <c:h val="0.1883026235288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ka-GE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858886269789522E-2"/>
          <c:y val="3.5914010816902757E-2"/>
          <c:w val="0.91596190603563077"/>
          <c:h val="0.617992125984251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ASIR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მსოფლიო</c:v>
                </c:pt>
                <c:pt idx="1">
                  <c:v>დასავლეთ ევროპა</c:v>
                </c:pt>
                <c:pt idx="2">
                  <c:v>ჩრდილოეთ ამერიკა</c:v>
                </c:pt>
                <c:pt idx="3">
                  <c:v>სამხ.აზია</c:v>
                </c:pt>
                <c:pt idx="4">
                  <c:v>სუბსაჰარ. აფრიკა</c:v>
                </c:pt>
                <c:pt idx="5">
                  <c:v>საქართველო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7.3</c:v>
                </c:pt>
                <c:pt idx="2">
                  <c:v>19.3</c:v>
                </c:pt>
                <c:pt idx="3">
                  <c:v>1.2</c:v>
                </c:pt>
                <c:pt idx="4">
                  <c:v>1.9</c:v>
                </c:pt>
                <c:pt idx="5">
                  <c:v>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F9-47B5-8FEB-CA3AF5399B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ASDR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მსოფლიო</c:v>
                </c:pt>
                <c:pt idx="1">
                  <c:v>დასავლეთ ევროპა</c:v>
                </c:pt>
                <c:pt idx="2">
                  <c:v>ჩრდილოეთ ამერიკა</c:v>
                </c:pt>
                <c:pt idx="3">
                  <c:v>სამხ.აზია</c:v>
                </c:pt>
                <c:pt idx="4">
                  <c:v>სუბსაჰარ. აფრიკა</c:v>
                </c:pt>
                <c:pt idx="5">
                  <c:v>საქართველო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0.5</c:v>
                </c:pt>
                <c:pt idx="1">
                  <c:v>0.4</c:v>
                </c:pt>
                <c:pt idx="2">
                  <c:v>0.5</c:v>
                </c:pt>
                <c:pt idx="3">
                  <c:v>0.6</c:v>
                </c:pt>
                <c:pt idx="4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F9-47B5-8FEB-CA3AF5399B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575280"/>
        <c:axId val="154575840"/>
      </c:barChart>
      <c:catAx>
        <c:axId val="15457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4575840"/>
        <c:crosses val="autoZero"/>
        <c:auto val="1"/>
        <c:lblAlgn val="ctr"/>
        <c:lblOffset val="100"/>
        <c:noMultiLvlLbl val="0"/>
      </c:catAx>
      <c:valAx>
        <c:axId val="154575840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457528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17989848503317"/>
          <c:y val="0.88217273521048978"/>
          <c:w val="0.26833614226549818"/>
          <c:h val="9.88716165287282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a-GE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61093993685573E-2"/>
          <c:y val="3.9447852915610253E-2"/>
          <c:w val="0.93155388185172505"/>
          <c:h val="0.7409628998829499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715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Sheet1!$A$2:$A$20</c:f>
              <c:numCache>
                <c:formatCode>General</c:formatCod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</c:numCache>
            </c:num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25</c:v>
                </c:pt>
                <c:pt idx="1">
                  <c:v>30</c:v>
                </c:pt>
                <c:pt idx="2">
                  <c:v>37</c:v>
                </c:pt>
                <c:pt idx="3">
                  <c:v>35</c:v>
                </c:pt>
                <c:pt idx="4">
                  <c:v>35</c:v>
                </c:pt>
                <c:pt idx="5">
                  <c:v>41</c:v>
                </c:pt>
                <c:pt idx="6">
                  <c:v>68</c:v>
                </c:pt>
                <c:pt idx="7">
                  <c:v>53</c:v>
                </c:pt>
                <c:pt idx="8">
                  <c:v>87</c:v>
                </c:pt>
                <c:pt idx="9">
                  <c:v>30</c:v>
                </c:pt>
                <c:pt idx="10">
                  <c:v>42</c:v>
                </c:pt>
                <c:pt idx="11">
                  <c:v>53</c:v>
                </c:pt>
                <c:pt idx="12">
                  <c:v>59</c:v>
                </c:pt>
                <c:pt idx="13">
                  <c:v>41</c:v>
                </c:pt>
                <c:pt idx="14">
                  <c:v>38</c:v>
                </c:pt>
                <c:pt idx="15">
                  <c:v>203</c:v>
                </c:pt>
                <c:pt idx="16">
                  <c:v>92</c:v>
                </c:pt>
                <c:pt idx="17">
                  <c:v>708</c:v>
                </c:pt>
                <c:pt idx="18">
                  <c:v>847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F97-4D82-BB5D-30CC70277F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</c:numCache>
            </c:numRef>
          </c:cat>
          <c:val>
            <c:numRef>
              <c:f>Sheet1!$C$2:$C$20</c:f>
              <c:numCache>
                <c:formatCode>General</c:formatCode>
                <c:ptCount val="19"/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CB8-42AC-A874-6FEF3D08B0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578640"/>
        <c:axId val="154579200"/>
      </c:lineChart>
      <c:catAx>
        <c:axId val="15457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ka-GE"/>
          </a:p>
        </c:txPr>
        <c:crossAx val="154579200"/>
        <c:crosses val="autoZero"/>
        <c:auto val="1"/>
        <c:lblAlgn val="ctr"/>
        <c:lblOffset val="100"/>
        <c:noMultiLvlLbl val="0"/>
      </c:catAx>
      <c:valAx>
        <c:axId val="15457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457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a-GE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59913145528975E-2"/>
          <c:y val="3.1729865898201044E-2"/>
          <c:w val="0.94228831116742462"/>
          <c:h val="0.527133345881202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აჭარა</c:v>
                </c:pt>
                <c:pt idx="1">
                  <c:v>თბილისი</c:v>
                </c:pt>
                <c:pt idx="2">
                  <c:v>კახეთი</c:v>
                </c:pt>
                <c:pt idx="3">
                  <c:v>იმერეთი</c:v>
                </c:pt>
                <c:pt idx="4">
                  <c:v>სამეგრელო–ზემო სვანეთი</c:v>
                </c:pt>
                <c:pt idx="5">
                  <c:v>შიდა ქართლი</c:v>
                </c:pt>
                <c:pt idx="6">
                  <c:v>ქვემო ქართლი</c:v>
                </c:pt>
                <c:pt idx="7">
                  <c:v>გურია</c:v>
                </c:pt>
                <c:pt idx="8">
                  <c:v>სამცხე–ჯავახეთი</c:v>
                </c:pt>
                <c:pt idx="9">
                  <c:v>მცხეთა–თიანეთი</c:v>
                </c:pt>
                <c:pt idx="10">
                  <c:v>რაჭა–ლეჩხუმი–ქვემო სვანეთი</c:v>
                </c:pt>
              </c:strCache>
            </c:strRef>
          </c:cat>
          <c:val>
            <c:numRef>
              <c:f>Sheet1!$B$2:$B$12</c:f>
              <c:numCache>
                <c:formatCode>0.0;[Red]0.0</c:formatCode>
                <c:ptCount val="11"/>
                <c:pt idx="0">
                  <c:v>19.399999999999999</c:v>
                </c:pt>
                <c:pt idx="1">
                  <c:v>34.799999999999997</c:v>
                </c:pt>
                <c:pt idx="2">
                  <c:v>12.9</c:v>
                </c:pt>
                <c:pt idx="3">
                  <c:v>16.899999999999999</c:v>
                </c:pt>
                <c:pt idx="4">
                  <c:v>20</c:v>
                </c:pt>
                <c:pt idx="5">
                  <c:v>12.2</c:v>
                </c:pt>
                <c:pt idx="6">
                  <c:v>21.9</c:v>
                </c:pt>
                <c:pt idx="7">
                  <c:v>18.600000000000001</c:v>
                </c:pt>
                <c:pt idx="8">
                  <c:v>11.8</c:v>
                </c:pt>
                <c:pt idx="9">
                  <c:v>19.100000000000001</c:v>
                </c:pt>
                <c:pt idx="10">
                  <c:v>34.700000000000003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0C-4D4E-9B13-2B500A7784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581440"/>
        <c:axId val="154582000"/>
      </c:barChart>
      <c:catAx>
        <c:axId val="15458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4582000"/>
        <c:crossesAt val="0"/>
        <c:auto val="1"/>
        <c:lblAlgn val="ctr"/>
        <c:lblOffset val="100"/>
        <c:noMultiLvlLbl val="0"/>
      </c:catAx>
      <c:valAx>
        <c:axId val="154582000"/>
        <c:scaling>
          <c:orientation val="minMax"/>
          <c:max val="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;[Red]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458144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a-GE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09981361025523E-2"/>
          <c:y val="0.2318715911653807"/>
          <c:w val="0.95358908065451853"/>
          <c:h val="0.28716261074245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ასაკ-სტანდარტიზებული ინციდენტობა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ევროპა</c:v>
                </c:pt>
                <c:pt idx="1">
                  <c:v>ჯანმოს ევროპის რეგიონი</c:v>
                </c:pt>
                <c:pt idx="2">
                  <c:v>ევროგაერთიანება (28)</c:v>
                </c:pt>
                <c:pt idx="3">
                  <c:v>საქართველო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5.2</c:v>
                </c:pt>
                <c:pt idx="1">
                  <c:v>5.4</c:v>
                </c:pt>
                <c:pt idx="2">
                  <c:v>5.2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6A-4C44-A7C7-9248201DBC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ასაკ-სტანდარტიზებული სიკვდილიანობა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ევროპა</c:v>
                </c:pt>
                <c:pt idx="1">
                  <c:v>ჯანმოს ევროპის რეგიონი</c:v>
                </c:pt>
                <c:pt idx="2">
                  <c:v>ევროგაერთიანება (28)</c:v>
                </c:pt>
                <c:pt idx="3">
                  <c:v>საქართველო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0.4</c:v>
                </c:pt>
                <c:pt idx="1">
                  <c:v>0.4</c:v>
                </c:pt>
                <c:pt idx="2">
                  <c:v>0.3</c:v>
                </c:pt>
                <c:pt idx="3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66A-4C44-A7C7-9248201DBC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-11"/>
        <c:axId val="154584800"/>
        <c:axId val="154585360"/>
      </c:barChart>
      <c:catAx>
        <c:axId val="15458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4585360"/>
        <c:crosses val="autoZero"/>
        <c:auto val="1"/>
        <c:lblAlgn val="ctr"/>
        <c:lblOffset val="100"/>
        <c:noMultiLvlLbl val="0"/>
      </c:catAx>
      <c:valAx>
        <c:axId val="154585360"/>
        <c:scaling>
          <c:orientation val="minMax"/>
          <c:max val="1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4584800"/>
        <c:crosses val="autoZero"/>
        <c:crossBetween val="between"/>
        <c:min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799217484659823E-2"/>
          <c:y val="0"/>
          <c:w val="0.87099801098779406"/>
          <c:h val="0.14355679597942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a-GE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4437971645623E-2"/>
          <c:y val="0.19857005855037352"/>
          <c:w val="0.93377564919372547"/>
          <c:h val="0.521665657177468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ასაკ-სტანდარტიზებული ინციდენტობა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11E-4DD7-9995-31E86C8BEF0B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1E-4DD7-9995-31E86C8BEF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ლატვია</c:v>
                </c:pt>
                <c:pt idx="1">
                  <c:v>ლიტვა</c:v>
                </c:pt>
                <c:pt idx="2">
                  <c:v>ბელორუსი</c:v>
                </c:pt>
                <c:pt idx="3">
                  <c:v>რუსეთი</c:v>
                </c:pt>
                <c:pt idx="4">
                  <c:v>აზერბაიჯანი</c:v>
                </c:pt>
                <c:pt idx="5">
                  <c:v>სომხეთი</c:v>
                </c:pt>
                <c:pt idx="6">
                  <c:v>საქართველო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4.8</c:v>
                </c:pt>
                <c:pt idx="1">
                  <c:v>12.2</c:v>
                </c:pt>
                <c:pt idx="2">
                  <c:v>9.1</c:v>
                </c:pt>
                <c:pt idx="3">
                  <c:v>5.2</c:v>
                </c:pt>
                <c:pt idx="4">
                  <c:v>0.6</c:v>
                </c:pt>
                <c:pt idx="5">
                  <c:v>0.5</c:v>
                </c:pt>
                <c:pt idx="6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11E-4DD7-9995-31E86C8BEF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ასაკ-სტანდარტიზებული სიკვდილიანობა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ლატვია</c:v>
                </c:pt>
                <c:pt idx="1">
                  <c:v>ლიტვა</c:v>
                </c:pt>
                <c:pt idx="2">
                  <c:v>ბელორუსი</c:v>
                </c:pt>
                <c:pt idx="3">
                  <c:v>რუსეთი</c:v>
                </c:pt>
                <c:pt idx="4">
                  <c:v>აზერბაიჯანი</c:v>
                </c:pt>
                <c:pt idx="5">
                  <c:v>სომხეთი</c:v>
                </c:pt>
                <c:pt idx="6">
                  <c:v>საქართველო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0.4</c:v>
                </c:pt>
                <c:pt idx="1">
                  <c:v>0.4</c:v>
                </c:pt>
                <c:pt idx="2">
                  <c:v>0.4</c:v>
                </c:pt>
                <c:pt idx="3">
                  <c:v>0.8</c:v>
                </c:pt>
                <c:pt idx="4">
                  <c:v>0.2</c:v>
                </c:pt>
                <c:pt idx="5">
                  <c:v>0.1</c:v>
                </c:pt>
                <c:pt idx="6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11E-4DD7-9995-31E86C8BEF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-11"/>
        <c:axId val="160329184"/>
        <c:axId val="160329744"/>
      </c:barChart>
      <c:catAx>
        <c:axId val="16032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60329744"/>
        <c:crosses val="autoZero"/>
        <c:auto val="1"/>
        <c:lblAlgn val="ctr"/>
        <c:lblOffset val="100"/>
        <c:noMultiLvlLbl val="0"/>
      </c:catAx>
      <c:valAx>
        <c:axId val="160329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6032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0931408299237317E-2"/>
          <c:y val="2.5137631989641904E-2"/>
          <c:w val="0.70324429226566454"/>
          <c:h val="0.165579598160014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a-GE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09981361025523E-2"/>
          <c:y val="0.19856995710284978"/>
          <c:w val="0.95358908065451853"/>
          <c:h val="0.375181250703320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ასაკ-სტანდარტიზებული ინციდენტობა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ევროპა</c:v>
                </c:pt>
                <c:pt idx="1">
                  <c:v>ჯანმოს ევროპის რეგიონი</c:v>
                </c:pt>
                <c:pt idx="2">
                  <c:v>ევროგაერთიანება (28)</c:v>
                </c:pt>
                <c:pt idx="3">
                  <c:v>საქართველო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7.8</c:v>
                </c:pt>
                <c:pt idx="1">
                  <c:v>8.1</c:v>
                </c:pt>
                <c:pt idx="2">
                  <c:v>7.8</c:v>
                </c:pt>
                <c:pt idx="3">
                  <c:v>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1D-4787-B071-C3FB39101D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ასაკ-სტანდარტიზებული სიკვდილიანობა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ევროპა</c:v>
                </c:pt>
                <c:pt idx="1">
                  <c:v>ჯანმოს ევროპის რეგიონი</c:v>
                </c:pt>
                <c:pt idx="2">
                  <c:v>ევროგაერთიანება (28)</c:v>
                </c:pt>
                <c:pt idx="3">
                  <c:v>საქართველო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  <c:pt idx="3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1D-4787-B071-C3FB39101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-11"/>
        <c:axId val="160332544"/>
        <c:axId val="160333104"/>
      </c:barChart>
      <c:catAx>
        <c:axId val="16033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60333104"/>
        <c:crosses val="autoZero"/>
        <c:auto val="1"/>
        <c:lblAlgn val="ctr"/>
        <c:lblOffset val="100"/>
        <c:noMultiLvlLbl val="0"/>
      </c:catAx>
      <c:valAx>
        <c:axId val="160333104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60332544"/>
        <c:crosses val="autoZero"/>
        <c:crossBetween val="between"/>
        <c:min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1776564434693598E-2"/>
          <c:y val="4.5569984187071692E-2"/>
          <c:w val="0.8019758616046434"/>
          <c:h val="0.14355679597942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a-GE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84436560814514E-2"/>
          <c:y val="0.16506205017055792"/>
          <c:w val="0.93377564919372547"/>
          <c:h val="0.4456823545851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ასაკ-სტანდარტიზებული ინციდენტობა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6DC-4967-8A1C-8E8F9CC1B6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ლატვია</c:v>
                </c:pt>
                <c:pt idx="1">
                  <c:v>ლიტვა</c:v>
                </c:pt>
                <c:pt idx="2">
                  <c:v>ბელორუსი</c:v>
                </c:pt>
                <c:pt idx="3">
                  <c:v>რუსეთი</c:v>
                </c:pt>
                <c:pt idx="4">
                  <c:v>აზერბაიჯანი</c:v>
                </c:pt>
                <c:pt idx="5">
                  <c:v>სომხეთი</c:v>
                </c:pt>
                <c:pt idx="6">
                  <c:v>საქართველო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6.9</c:v>
                </c:pt>
                <c:pt idx="1">
                  <c:v>19.3</c:v>
                </c:pt>
                <c:pt idx="2">
                  <c:v>14.1</c:v>
                </c:pt>
                <c:pt idx="3">
                  <c:v>8</c:v>
                </c:pt>
                <c:pt idx="4">
                  <c:v>1</c:v>
                </c:pt>
                <c:pt idx="5">
                  <c:v>0.8</c:v>
                </c:pt>
                <c:pt idx="6">
                  <c:v>30.3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6DC-4967-8A1C-8E8F9CC1B6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ასაკ-სტანდარტიზებული სიკვდილიანობა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ლატვია</c:v>
                </c:pt>
                <c:pt idx="1">
                  <c:v>ლიტვა</c:v>
                </c:pt>
                <c:pt idx="2">
                  <c:v>ბელორუსი</c:v>
                </c:pt>
                <c:pt idx="3">
                  <c:v>რუსეთი</c:v>
                </c:pt>
                <c:pt idx="4">
                  <c:v>აზერბაიჯანი</c:v>
                </c:pt>
                <c:pt idx="5">
                  <c:v>სომხეთი</c:v>
                </c:pt>
                <c:pt idx="6">
                  <c:v>საქართველო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0.6</c:v>
                </c:pt>
                <c:pt idx="1">
                  <c:v>0.4</c:v>
                </c:pt>
                <c:pt idx="2">
                  <c:v>0.5</c:v>
                </c:pt>
                <c:pt idx="3">
                  <c:v>0.8</c:v>
                </c:pt>
                <c:pt idx="4">
                  <c:v>0.5</c:v>
                </c:pt>
                <c:pt idx="5">
                  <c:v>0.2</c:v>
                </c:pt>
                <c:pt idx="6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6DC-4967-8A1C-8E8F9CC1B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-11"/>
        <c:axId val="160335904"/>
        <c:axId val="160336464"/>
      </c:barChart>
      <c:catAx>
        <c:axId val="16033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60336464"/>
        <c:crosses val="autoZero"/>
        <c:auto val="1"/>
        <c:lblAlgn val="ctr"/>
        <c:lblOffset val="100"/>
        <c:noMultiLvlLbl val="0"/>
      </c:catAx>
      <c:valAx>
        <c:axId val="160336464"/>
        <c:scaling>
          <c:orientation val="minMax"/>
          <c:max val="3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6033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416494641466521E-2"/>
          <c:y val="1.7537157010732114E-2"/>
          <c:w val="0.65300881345875716"/>
          <c:h val="0.136269142828186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a-GE"/>
    </a:p>
  </c:txPr>
  <c:externalData r:id="rId3">
    <c:autoUpdate val="0"/>
  </c:externalData>
  <c:userShapes r:id="rId4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ka-GE" b="1" dirty="0">
                <a:solidFill>
                  <a:srgbClr val="C00000"/>
                </a:solidFill>
              </a:rPr>
              <a:t>ქალები, </a:t>
            </a:r>
            <a:r>
              <a:rPr lang="en-US" b="1" dirty="0">
                <a:solidFill>
                  <a:srgbClr val="C00000"/>
                </a:solidFill>
              </a:rPr>
              <a:t>n=591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ka-G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1D-48A1-A52D-F1EE6DA3FB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61D-48A1-A52D-F1EE6DA3FB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61D-48A1-A52D-F1EE6DA3FB6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61D-48A1-A52D-F1EE6DA3FB6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1D-48A1-A52D-F1EE6DA3FB65}"/>
              </c:ext>
            </c:extLst>
          </c:dPt>
          <c:dLbls>
            <c:dLbl>
              <c:idx val="0"/>
              <c:layout>
                <c:manualLayout>
                  <c:x val="-0.24006066940558821"/>
                  <c:y val="-0.163324407017956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E9E44DF-77A7-4A81-8076-D74C1BB0EAA0}" type="CATEGORYNAME">
                      <a:rPr lang="ka-GE" sz="1400" b="1" smtClean="0">
                        <a:solidFill>
                          <a:schemeClr val="bg1"/>
                        </a:solidFill>
                      </a:rPr>
                      <a:pPr>
                        <a:defRPr sz="1400" b="1"/>
                      </a:pPr>
                      <a:t>[CATEGORY NAME]</a:t>
                    </a:fld>
                    <a:r>
                      <a:rPr lang="ka-GE" sz="1400" b="1" baseline="0" dirty="0">
                        <a:solidFill>
                          <a:schemeClr val="bg1"/>
                        </a:solidFill>
                      </a:rPr>
                      <a:t> </a:t>
                    </a:r>
                    <a:fld id="{ED3CB45B-9EAA-423C-81A1-04F80EB03AB8}" type="VALUE">
                      <a:rPr lang="ka-GE" sz="1400" b="1" baseline="0">
                        <a:solidFill>
                          <a:schemeClr val="bg1"/>
                        </a:solidFill>
                      </a:rPr>
                      <a:pPr>
                        <a:defRPr sz="1400" b="1"/>
                      </a:pPr>
                      <a:t>[VALUE]</a:t>
                    </a:fld>
                    <a:endParaRPr lang="ka-GE" sz="1400" b="1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a-G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61D-48A1-A52D-F1EE6DA3FB65}"/>
                </c:ext>
                <c:ext xmlns:c15="http://schemas.microsoft.com/office/drawing/2012/chart" uri="{CE6537A1-D6FC-4f65-9D91-7224C49458BB}">
                  <c15:layout>
                    <c:manualLayout>
                      <c:w val="0.24472522331619689"/>
                      <c:h val="0.2071783727431074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5.2329054283493083E-2"/>
                  <c:y val="-2.2209455776194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523FD09-FB0A-414E-AE09-0AC9ED3D9EDF}" type="CATEGORYNAME">
                      <a:rPr lang="ka-GE" smtClean="0">
                        <a:solidFill>
                          <a:srgbClr val="002060"/>
                        </a:solidFill>
                      </a:rPr>
                      <a:pPr>
                        <a:defRPr sz="1400" b="1"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ka-GE" baseline="0">
                        <a:solidFill>
                          <a:srgbClr val="002060"/>
                        </a:solidFill>
                      </a:rPr>
                      <a:t> </a:t>
                    </a:r>
                    <a:fld id="{D6EC5598-0E70-410A-99F8-879526479FAB}" type="VALUE">
                      <a:rPr lang="ka-GE" baseline="0">
                        <a:solidFill>
                          <a:srgbClr val="002060"/>
                        </a:solidFill>
                      </a:rPr>
                      <a:pPr>
                        <a:defRPr sz="1400" b="1">
                          <a:solidFill>
                            <a:srgbClr val="002060"/>
                          </a:solidFill>
                        </a:defRPr>
                      </a:pPr>
                      <a:t>[VALUE]</a:t>
                    </a:fld>
                    <a:endParaRPr lang="ka-GE" baseline="0">
                      <a:solidFill>
                        <a:srgbClr val="00206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a-G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61D-48A1-A52D-F1EE6DA3FB65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6F8B5D6-7605-4BDA-98A9-30E589F91595}" type="CATEGORYNAME">
                      <a:rPr lang="ka-GE" sz="1400" b="1" smtClean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ka-GE" sz="1400" b="1" baseline="0" dirty="0">
                        <a:solidFill>
                          <a:schemeClr val="bg1"/>
                        </a:solidFill>
                      </a:rPr>
                      <a:t> </a:t>
                    </a:r>
                    <a:fld id="{BECD3FA0-64E6-42A7-BA93-711C43F47B41}" type="VALUE">
                      <a:rPr lang="ka-GE" sz="1400" b="1" baseline="0" smtClean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ka-GE" sz="1400" b="1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a-G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61D-48A1-A52D-F1EE6DA3FB65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4.7694617276064458E-2"/>
                  <c:y val="1.769383096760538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3914963-4BF3-43CF-97AD-54039EF97B25}" type="CATEGORYNAME">
                      <a:rPr lang="ka-GE" smtClean="0">
                        <a:solidFill>
                          <a:srgbClr val="002060"/>
                        </a:solidFill>
                      </a:rPr>
                      <a:pPr>
                        <a:defRPr sz="1400" b="1"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ka-GE" baseline="0">
                        <a:solidFill>
                          <a:srgbClr val="002060"/>
                        </a:solidFill>
                      </a:rPr>
                      <a:t> </a:t>
                    </a:r>
                    <a:fld id="{D657511E-DF81-4820-B91C-9699EE241FFB}" type="VALUE">
                      <a:rPr lang="ka-GE" baseline="0">
                        <a:solidFill>
                          <a:srgbClr val="002060"/>
                        </a:solidFill>
                      </a:rPr>
                      <a:pPr>
                        <a:defRPr sz="1400" b="1">
                          <a:solidFill>
                            <a:srgbClr val="002060"/>
                          </a:solidFill>
                        </a:defRPr>
                      </a:pPr>
                      <a:t>[VALUE]</a:t>
                    </a:fld>
                    <a:endParaRPr lang="ka-GE" baseline="0">
                      <a:solidFill>
                        <a:srgbClr val="00206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a-G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61D-48A1-A52D-F1EE6DA3FB65}"/>
                </c:ext>
                <c:ext xmlns:c15="http://schemas.microsoft.com/office/drawing/2012/chart" uri="{CE6537A1-D6FC-4f65-9D91-7224C49458BB}">
                  <c15:layout>
                    <c:manualLayout>
                      <c:w val="0.28951079267780844"/>
                      <c:h val="0.1342843981296945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61D-48A1-A52D-F1EE6DA3FB6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პირველი</c:v>
                </c:pt>
                <c:pt idx="1">
                  <c:v>მეორე</c:v>
                </c:pt>
                <c:pt idx="2">
                  <c:v>მესამე</c:v>
                </c:pt>
                <c:pt idx="3">
                  <c:v>მეოთხე</c:v>
                </c:pt>
                <c:pt idx="4">
                  <c:v>უცნობი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0.61</c:v>
                </c:pt>
                <c:pt idx="1">
                  <c:v>0.06</c:v>
                </c:pt>
                <c:pt idx="2">
                  <c:v>0.26</c:v>
                </c:pt>
                <c:pt idx="3">
                  <c:v>0.05</c:v>
                </c:pt>
                <c:pt idx="4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1D-48A1-A52D-F1EE6DA3FB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a-GE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ka-GE" b="1" dirty="0">
                <a:solidFill>
                  <a:srgbClr val="C00000"/>
                </a:solidFill>
              </a:rPr>
              <a:t>კაცები</a:t>
            </a:r>
            <a:r>
              <a:rPr lang="en-US" b="1" dirty="0">
                <a:solidFill>
                  <a:srgbClr val="C00000"/>
                </a:solidFill>
              </a:rPr>
              <a:t>, n=117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ka-G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D15-4356-90BC-1533B7A066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D15-4356-90BC-1533B7A0665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D15-4356-90BC-1533B7A0665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D15-4356-90BC-1533B7A0665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D15-4356-90BC-1533B7A06656}"/>
              </c:ext>
            </c:extLst>
          </c:dPt>
          <c:dLbls>
            <c:dLbl>
              <c:idx val="0"/>
              <c:layout>
                <c:manualLayout>
                  <c:x val="-0.24006066940558821"/>
                  <c:y val="-4.2112508282384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E9E44DF-77A7-4A81-8076-D74C1BB0EAA0}" type="CATEGORYNAME">
                      <a:rPr lang="ka-GE" sz="1400" b="1" smtClean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ka-GE" sz="1400" b="1" baseline="0" dirty="0">
                        <a:solidFill>
                          <a:schemeClr val="bg1"/>
                        </a:solidFill>
                      </a:rPr>
                      <a:t> </a:t>
                    </a:r>
                    <a:fld id="{ED3CB45B-9EAA-423C-81A1-04F80EB03AB8}" type="VALUE">
                      <a:rPr lang="ka-GE" sz="1400" b="1" baseline="0">
                        <a:solidFill>
                          <a:schemeClr val="bg1"/>
                        </a:solidFill>
                      </a:rPr>
                      <a:pPr>
                        <a:defRPr sz="14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ka-GE" sz="1400" b="1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a-G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D15-4356-90BC-1533B7A06656}"/>
                </c:ext>
                <c:ext xmlns:c15="http://schemas.microsoft.com/office/drawing/2012/chart" uri="{CE6537A1-D6FC-4f65-9D91-7224C49458BB}">
                  <c15:layout>
                    <c:manualLayout>
                      <c:w val="0.24472522331619689"/>
                      <c:h val="0.2071783727431074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4958724912591682E-2"/>
                  <c:y val="-3.5614713553377103E-3"/>
                </c:manualLayout>
              </c:layout>
              <c:tx>
                <c:rich>
                  <a:bodyPr/>
                  <a:lstStyle/>
                  <a:p>
                    <a:fld id="{4523FD09-FB0A-414E-AE09-0AC9ED3D9EDF}" type="CATEGORYNAME">
                      <a:rPr lang="ka-GE" smtClean="0"/>
                      <a:pPr/>
                      <a:t>[CATEGORY NAME]</a:t>
                    </a:fld>
                    <a:r>
                      <a:rPr lang="ka-GE" baseline="0"/>
                      <a:t> </a:t>
                    </a:r>
                    <a:fld id="{D6EC5598-0E70-410A-99F8-879526479FAB}" type="VALUE">
                      <a:rPr lang="ka-GE" baseline="0"/>
                      <a:pPr/>
                      <a:t>[VALUE]</a:t>
                    </a:fld>
                    <a:endParaRPr lang="ka-GE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D15-4356-90BC-1533B7A06656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7.6698922851750435E-3"/>
                  <c:y val="-3.8820845363057535E-2"/>
                </c:manualLayout>
              </c:layout>
              <c:tx>
                <c:rich>
                  <a:bodyPr/>
                  <a:lstStyle/>
                  <a:p>
                    <a:fld id="{26F8B5D6-7605-4BDA-98A9-30E589F91595}" type="CATEGORYNAME">
                      <a:rPr lang="ka-GE" sz="1400" b="1" smtClean="0">
                        <a:solidFill>
                          <a:srgbClr val="002060"/>
                        </a:solidFill>
                      </a:rPr>
                      <a:pPr/>
                      <a:t>[CATEGORY NAME]</a:t>
                    </a:fld>
                    <a:r>
                      <a:rPr lang="ka-GE" sz="1400" b="1" baseline="0" dirty="0">
                        <a:solidFill>
                          <a:srgbClr val="002060"/>
                        </a:solidFill>
                      </a:rPr>
                      <a:t> </a:t>
                    </a:r>
                    <a:fld id="{BECD3FA0-64E6-42A7-BA93-711C43F47B41}" type="VALUE">
                      <a:rPr lang="ka-GE" sz="1400" b="1" baseline="0" smtClean="0">
                        <a:solidFill>
                          <a:srgbClr val="002060"/>
                        </a:solidFill>
                      </a:rPr>
                      <a:pPr/>
                      <a:t>[VALUE]</a:t>
                    </a:fld>
                    <a:endParaRPr lang="ka-GE" sz="1400" b="1" baseline="0" dirty="0">
                      <a:solidFill>
                        <a:srgbClr val="00206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D15-4356-90BC-1533B7A06656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3.0782999619234596E-2"/>
                  <c:y val="8.296187258067180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3914963-4BF3-43CF-97AD-54039EF97B25}" type="CATEGORYNAME">
                      <a:rPr lang="ka-GE" smtClean="0">
                        <a:solidFill>
                          <a:srgbClr val="002060"/>
                        </a:solidFill>
                      </a:rPr>
                      <a:pPr>
                        <a:defRPr sz="1400" b="1">
                          <a:solidFill>
                            <a:srgbClr val="002060"/>
                          </a:solidFill>
                        </a:defRPr>
                      </a:pPr>
                      <a:t>[CATEGORY NAME]</a:t>
                    </a:fld>
                    <a:r>
                      <a:rPr lang="ka-GE" baseline="0">
                        <a:solidFill>
                          <a:srgbClr val="002060"/>
                        </a:solidFill>
                      </a:rPr>
                      <a:t> </a:t>
                    </a:r>
                    <a:fld id="{D657511E-DF81-4820-B91C-9699EE241FFB}" type="VALUE">
                      <a:rPr lang="ka-GE" baseline="0">
                        <a:solidFill>
                          <a:srgbClr val="002060"/>
                        </a:solidFill>
                      </a:rPr>
                      <a:pPr>
                        <a:defRPr sz="1400" b="1">
                          <a:solidFill>
                            <a:srgbClr val="002060"/>
                          </a:solidFill>
                        </a:defRPr>
                      </a:pPr>
                      <a:t>[VALUE]</a:t>
                    </a:fld>
                    <a:endParaRPr lang="ka-GE" baseline="0">
                      <a:solidFill>
                        <a:srgbClr val="00206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a-G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D15-4356-90BC-1533B7A06656}"/>
                </c:ext>
                <c:ext xmlns:c15="http://schemas.microsoft.com/office/drawing/2012/chart" uri="{CE6537A1-D6FC-4f65-9D91-7224C49458BB}">
                  <c15:layout>
                    <c:manualLayout>
                      <c:w val="0.28951088418199289"/>
                      <c:h val="0.1902285295807323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D15-4356-90BC-1533B7A0665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პირველი</c:v>
                </c:pt>
                <c:pt idx="1">
                  <c:v>მეორე</c:v>
                </c:pt>
                <c:pt idx="2">
                  <c:v>მესამე</c:v>
                </c:pt>
                <c:pt idx="3">
                  <c:v>მეოთხე</c:v>
                </c:pt>
                <c:pt idx="4">
                  <c:v>უცნობი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0.51</c:v>
                </c:pt>
                <c:pt idx="1">
                  <c:v>0.05</c:v>
                </c:pt>
                <c:pt idx="2">
                  <c:v>0.27</c:v>
                </c:pt>
                <c:pt idx="3">
                  <c:v>0.15</c:v>
                </c:pt>
                <c:pt idx="4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D15-4356-90BC-1533B7A066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a-GE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ka-GE" sz="2000" b="1" dirty="0">
                <a:solidFill>
                  <a:srgbClr val="002060"/>
                </a:solidFill>
              </a:rPr>
              <a:t>ასაკ–სპეციფიკური მაჩვენებლები 100000–ზე </a:t>
            </a:r>
            <a:endParaRPr lang="en-US" sz="2000" b="1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7089236680907902"/>
          <c:y val="3.21050674528156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ka-GE"/>
        </a:p>
      </c:txPr>
    </c:title>
    <c:autoTitleDeleted val="0"/>
    <c:plotArea>
      <c:layout>
        <c:manualLayout>
          <c:layoutTarget val="inner"/>
          <c:xMode val="edge"/>
          <c:yMode val="edge"/>
          <c:x val="5.0061432538324013E-2"/>
          <c:y val="0.13927026583547406"/>
          <c:w val="0.93665354330708661"/>
          <c:h val="0.598628513804259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ქალები</c:v>
                </c:pt>
              </c:strCache>
            </c:strRef>
          </c:tx>
          <c:spPr>
            <a:ln w="5715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0–19</c:v>
                </c:pt>
                <c:pt idx="1">
                  <c:v>20–29</c:v>
                </c:pt>
                <c:pt idx="2">
                  <c:v>30–39</c:v>
                </c:pt>
                <c:pt idx="3">
                  <c:v>40–49</c:v>
                </c:pt>
                <c:pt idx="4">
                  <c:v>50–59</c:v>
                </c:pt>
                <c:pt idx="5">
                  <c:v>60–69</c:v>
                </c:pt>
                <c:pt idx="6">
                  <c:v>70–79</c:v>
                </c:pt>
                <c:pt idx="7">
                  <c:v>80–89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3.6</c:v>
                </c:pt>
                <c:pt idx="1">
                  <c:v>29.6</c:v>
                </c:pt>
                <c:pt idx="2">
                  <c:v>39.9</c:v>
                </c:pt>
                <c:pt idx="3">
                  <c:v>44</c:v>
                </c:pt>
                <c:pt idx="4">
                  <c:v>50.5</c:v>
                </c:pt>
                <c:pt idx="5">
                  <c:v>54</c:v>
                </c:pt>
                <c:pt idx="6">
                  <c:v>15.3</c:v>
                </c:pt>
                <c:pt idx="7">
                  <c:v>6.47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90C-468C-B4FA-15A131B602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კაცები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Sheet1!$A$2:$A$9</c:f>
              <c:strCache>
                <c:ptCount val="8"/>
                <c:pt idx="0">
                  <c:v>0–19</c:v>
                </c:pt>
                <c:pt idx="1">
                  <c:v>20–29</c:v>
                </c:pt>
                <c:pt idx="2">
                  <c:v>30–39</c:v>
                </c:pt>
                <c:pt idx="3">
                  <c:v>40–49</c:v>
                </c:pt>
                <c:pt idx="4">
                  <c:v>50–59</c:v>
                </c:pt>
                <c:pt idx="5">
                  <c:v>60–69</c:v>
                </c:pt>
                <c:pt idx="6">
                  <c:v>70–79</c:v>
                </c:pt>
                <c:pt idx="7">
                  <c:v>80–89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0.88</c:v>
                </c:pt>
                <c:pt idx="1">
                  <c:v>6.7</c:v>
                </c:pt>
                <c:pt idx="2">
                  <c:v>9.01</c:v>
                </c:pt>
                <c:pt idx="3">
                  <c:v>10.130000000000001</c:v>
                </c:pt>
                <c:pt idx="4">
                  <c:v>6.9</c:v>
                </c:pt>
                <c:pt idx="5">
                  <c:v>15.35</c:v>
                </c:pt>
                <c:pt idx="6">
                  <c:v>5.2</c:v>
                </c:pt>
                <c:pt idx="7">
                  <c:v>7.7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90C-468C-B4FA-15A131B602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342624"/>
        <c:axId val="160343184"/>
      </c:lineChart>
      <c:catAx>
        <c:axId val="16034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60343184"/>
        <c:crosses val="autoZero"/>
        <c:auto val="1"/>
        <c:lblAlgn val="ctr"/>
        <c:lblOffset val="100"/>
        <c:noMultiLvlLbl val="0"/>
      </c:catAx>
      <c:valAx>
        <c:axId val="16034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6034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noFill/>
    <a:ln w="31750">
      <a:solidFill>
        <a:schemeClr val="accent1"/>
      </a:solidFill>
    </a:ln>
    <a:effectLst/>
  </c:spPr>
  <c:txPr>
    <a:bodyPr/>
    <a:lstStyle/>
    <a:p>
      <a:pPr>
        <a:defRPr/>
      </a:pPr>
      <a:endParaRPr lang="ka-G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123415686762968E-2"/>
          <c:y val="4.4161878413846917E-2"/>
          <c:w val="0.91549992762234345"/>
          <c:h val="0.69377826117056351"/>
        </c:manualLayout>
      </c:layout>
      <c:lineChart>
        <c:grouping val="standard"/>
        <c:varyColors val="0"/>
        <c:ser>
          <c:idx val="0"/>
          <c:order val="0"/>
          <c:tx>
            <c:strRef>
              <c:f>Sheet12!$C$26</c:f>
              <c:strCache>
                <c:ptCount val="1"/>
                <c:pt idx="0">
                  <c:v>საქართველო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Sheet12!$B$27:$B$39</c:f>
              <c:numCache>
                <c:formatCode>General</c:formatCode>
                <c:ptCount val="13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Sheet12!$C$27:$C$39</c:f>
              <c:numCache>
                <c:formatCode>General</c:formatCode>
                <c:ptCount val="13"/>
                <c:pt idx="0">
                  <c:v>110.36</c:v>
                </c:pt>
                <c:pt idx="1">
                  <c:v>75.22</c:v>
                </c:pt>
                <c:pt idx="2">
                  <c:v>96.61</c:v>
                </c:pt>
                <c:pt idx="3">
                  <c:v>95.78</c:v>
                </c:pt>
                <c:pt idx="4">
                  <c:v>100.42</c:v>
                </c:pt>
                <c:pt idx="5">
                  <c:v>92.17</c:v>
                </c:pt>
                <c:pt idx="6">
                  <c:v>100</c:v>
                </c:pt>
                <c:pt idx="7">
                  <c:v>102.83</c:v>
                </c:pt>
                <c:pt idx="8">
                  <c:v>55.97</c:v>
                </c:pt>
                <c:pt idx="9">
                  <c:v>84.71</c:v>
                </c:pt>
                <c:pt idx="10">
                  <c:v>92.38</c:v>
                </c:pt>
                <c:pt idx="11">
                  <c:v>88.31</c:v>
                </c:pt>
                <c:pt idx="12">
                  <c:v>122.69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4D4-4B39-B5AF-B08C2BAF404A}"/>
            </c:ext>
          </c:extLst>
        </c:ser>
        <c:ser>
          <c:idx val="1"/>
          <c:order val="1"/>
          <c:tx>
            <c:strRef>
              <c:f>Sheet12!$D$26</c:f>
              <c:strCache>
                <c:ptCount val="1"/>
                <c:pt idx="0">
                  <c:v>ევროპის რეგიონი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Sheet12!$B$27:$B$39</c:f>
              <c:numCache>
                <c:formatCode>General</c:formatCode>
                <c:ptCount val="13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Sheet12!$D$27:$D$39</c:f>
              <c:numCache>
                <c:formatCode>General</c:formatCode>
                <c:ptCount val="13"/>
                <c:pt idx="0">
                  <c:v>188.4</c:v>
                </c:pt>
                <c:pt idx="1">
                  <c:v>183.91</c:v>
                </c:pt>
                <c:pt idx="2">
                  <c:v>176.33</c:v>
                </c:pt>
                <c:pt idx="3">
                  <c:v>166.46</c:v>
                </c:pt>
                <c:pt idx="4">
                  <c:v>164.34</c:v>
                </c:pt>
                <c:pt idx="5">
                  <c:v>162.9</c:v>
                </c:pt>
                <c:pt idx="6">
                  <c:v>161.87</c:v>
                </c:pt>
                <c:pt idx="7">
                  <c:v>160.61000000000001</c:v>
                </c:pt>
                <c:pt idx="8">
                  <c:v>158.56</c:v>
                </c:pt>
                <c:pt idx="9">
                  <c:v>156.74</c:v>
                </c:pt>
                <c:pt idx="10">
                  <c:v>156.08000000000001</c:v>
                </c:pt>
                <c:pt idx="11">
                  <c:v>154.94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4D4-4B39-B5AF-B08C2BAF404A}"/>
            </c:ext>
          </c:extLst>
        </c:ser>
        <c:ser>
          <c:idx val="2"/>
          <c:order val="2"/>
          <c:tx>
            <c:strRef>
              <c:f>Sheet12!$E$26</c:f>
              <c:strCache>
                <c:ptCount val="1"/>
                <c:pt idx="0">
                  <c:v>ევროკავშირი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Sheet12!$B$27:$B$39</c:f>
              <c:numCache>
                <c:formatCode>General</c:formatCode>
                <c:ptCount val="13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Sheet12!$E$27:$E$39</c:f>
              <c:numCache>
                <c:formatCode>General</c:formatCode>
                <c:ptCount val="13"/>
                <c:pt idx="0">
                  <c:v>200.44</c:v>
                </c:pt>
                <c:pt idx="1">
                  <c:v>196.83</c:v>
                </c:pt>
                <c:pt idx="2">
                  <c:v>188.42</c:v>
                </c:pt>
                <c:pt idx="3">
                  <c:v>177.84</c:v>
                </c:pt>
                <c:pt idx="4">
                  <c:v>175.39</c:v>
                </c:pt>
                <c:pt idx="5">
                  <c:v>173.46</c:v>
                </c:pt>
                <c:pt idx="6">
                  <c:v>172.25</c:v>
                </c:pt>
                <c:pt idx="7">
                  <c:v>170.02</c:v>
                </c:pt>
                <c:pt idx="8">
                  <c:v>167.73</c:v>
                </c:pt>
                <c:pt idx="9">
                  <c:v>166.26</c:v>
                </c:pt>
                <c:pt idx="10">
                  <c:v>164.99</c:v>
                </c:pt>
                <c:pt idx="11">
                  <c:v>162.88999999999999</c:v>
                </c:pt>
                <c:pt idx="12">
                  <c:v>161.72999999999999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4D4-4B39-B5AF-B08C2BAF404A}"/>
            </c:ext>
          </c:extLst>
        </c:ser>
        <c:ser>
          <c:idx val="3"/>
          <c:order val="3"/>
          <c:tx>
            <c:strRef>
              <c:f>Sheet12!$F$26</c:f>
              <c:strCache>
                <c:ptCount val="1"/>
                <c:pt idx="0">
                  <c:v>დსთ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Sheet12!$B$27:$B$39</c:f>
              <c:numCache>
                <c:formatCode>General</c:formatCode>
                <c:ptCount val="13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Sheet12!$F$27:$F$39</c:f>
              <c:numCache>
                <c:formatCode>General</c:formatCode>
                <c:ptCount val="13"/>
                <c:pt idx="0">
                  <c:v>185.46</c:v>
                </c:pt>
                <c:pt idx="1">
                  <c:v>179.38</c:v>
                </c:pt>
                <c:pt idx="2">
                  <c:v>170.87</c:v>
                </c:pt>
                <c:pt idx="3">
                  <c:v>159.87</c:v>
                </c:pt>
                <c:pt idx="4">
                  <c:v>156.74</c:v>
                </c:pt>
                <c:pt idx="5">
                  <c:v>156.74</c:v>
                </c:pt>
                <c:pt idx="6">
                  <c:v>155.83000000000001</c:v>
                </c:pt>
                <c:pt idx="7">
                  <c:v>156.09</c:v>
                </c:pt>
                <c:pt idx="8">
                  <c:v>153.54</c:v>
                </c:pt>
                <c:pt idx="9">
                  <c:v>149.91999999999999</c:v>
                </c:pt>
                <c:pt idx="10">
                  <c:v>150.28</c:v>
                </c:pt>
                <c:pt idx="12">
                  <c:v>146.94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4D4-4B39-B5AF-B08C2BAF4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805120"/>
        <c:axId val="154393520"/>
      </c:lineChart>
      <c:catAx>
        <c:axId val="15480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4393520"/>
        <c:crosses val="autoZero"/>
        <c:auto val="1"/>
        <c:lblAlgn val="ctr"/>
        <c:lblOffset val="100"/>
        <c:noMultiLvlLbl val="0"/>
      </c:catAx>
      <c:valAx>
        <c:axId val="15439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480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ka-G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184181475430073E-2"/>
          <c:y val="5.0072851777622329E-2"/>
          <c:w val="0.9122079431239517"/>
          <c:h val="0.715738756435393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sul!$L$4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sul!$K$5:$K$21</c:f>
              <c:strCache>
                <c:ptCount val="17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80+</c:v>
                </c:pt>
              </c:strCache>
            </c:strRef>
          </c:cat>
          <c:val>
            <c:numRef>
              <c:f>sul!$L$5:$L$21</c:f>
              <c:numCache>
                <c:formatCode>General</c:formatCode>
                <c:ptCount val="17"/>
                <c:pt idx="0">
                  <c:v>13.93188854489164</c:v>
                </c:pt>
                <c:pt idx="1">
                  <c:v>12.610340479192939</c:v>
                </c:pt>
                <c:pt idx="2">
                  <c:v>12.135922330097086</c:v>
                </c:pt>
                <c:pt idx="3">
                  <c:v>22.880215343203229</c:v>
                </c:pt>
                <c:pt idx="4">
                  <c:v>29.008232065856529</c:v>
                </c:pt>
                <c:pt idx="5">
                  <c:v>56.434219985621851</c:v>
                </c:pt>
                <c:pt idx="6">
                  <c:v>83.960843373493972</c:v>
                </c:pt>
                <c:pt idx="7">
                  <c:v>126.40449438202246</c:v>
                </c:pt>
                <c:pt idx="8">
                  <c:v>202.54724732949879</c:v>
                </c:pt>
                <c:pt idx="9">
                  <c:v>315.4136917261655</c:v>
                </c:pt>
                <c:pt idx="10">
                  <c:v>431.88622754491018</c:v>
                </c:pt>
                <c:pt idx="11">
                  <c:v>576.79999999999995</c:v>
                </c:pt>
                <c:pt idx="12">
                  <c:v>749.76569821930661</c:v>
                </c:pt>
                <c:pt idx="13">
                  <c:v>842.23300970873788</c:v>
                </c:pt>
                <c:pt idx="14">
                  <c:v>984.91570541259966</c:v>
                </c:pt>
                <c:pt idx="15">
                  <c:v>874.54938716654658</c:v>
                </c:pt>
                <c:pt idx="16">
                  <c:v>665.80086580086584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FE-4CD5-B43A-C2F1E0DE66B7}"/>
            </c:ext>
          </c:extLst>
        </c:ser>
        <c:ser>
          <c:idx val="1"/>
          <c:order val="1"/>
          <c:tx>
            <c:strRef>
              <c:f>sul!$M$4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sul!$K$5:$K$21</c:f>
              <c:strCache>
                <c:ptCount val="17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80+</c:v>
                </c:pt>
              </c:strCache>
            </c:strRef>
          </c:cat>
          <c:val>
            <c:numRef>
              <c:f>sul!$M$5:$M$21</c:f>
              <c:numCache>
                <c:formatCode>General</c:formatCode>
                <c:ptCount val="17"/>
                <c:pt idx="0">
                  <c:v>17.4440652256352</c:v>
                </c:pt>
                <c:pt idx="1">
                  <c:v>8.4814216478190634</c:v>
                </c:pt>
                <c:pt idx="2">
                  <c:v>12.1300339640951</c:v>
                </c:pt>
                <c:pt idx="3">
                  <c:v>19.779208831646734</c:v>
                </c:pt>
                <c:pt idx="4">
                  <c:v>38.912133891213394</c:v>
                </c:pt>
                <c:pt idx="5">
                  <c:v>58.506819813352479</c:v>
                </c:pt>
                <c:pt idx="6">
                  <c:v>107.73787486116252</c:v>
                </c:pt>
                <c:pt idx="7">
                  <c:v>136.27254509018036</c:v>
                </c:pt>
                <c:pt idx="8">
                  <c:v>229.08941079522043</c:v>
                </c:pt>
                <c:pt idx="9">
                  <c:v>297.17180244829041</c:v>
                </c:pt>
                <c:pt idx="10">
                  <c:v>407.1925754060324</c:v>
                </c:pt>
                <c:pt idx="11">
                  <c:v>547.51662104028162</c:v>
                </c:pt>
                <c:pt idx="12">
                  <c:v>680.91954022988511</c:v>
                </c:pt>
                <c:pt idx="13">
                  <c:v>865.87436332767402</c:v>
                </c:pt>
                <c:pt idx="14">
                  <c:v>824.16502946954813</c:v>
                </c:pt>
                <c:pt idx="15">
                  <c:v>767.40847092605884</c:v>
                </c:pt>
                <c:pt idx="16">
                  <c:v>633.36155800169342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FE-4CD5-B43A-C2F1E0DE66B7}"/>
            </c:ext>
          </c:extLst>
        </c:ser>
        <c:ser>
          <c:idx val="2"/>
          <c:order val="2"/>
          <c:tx>
            <c:strRef>
              <c:f>sul!$N$4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sul!$K$5:$K$21</c:f>
              <c:strCache>
                <c:ptCount val="17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80+</c:v>
                </c:pt>
              </c:strCache>
            </c:strRef>
          </c:cat>
          <c:val>
            <c:numRef>
              <c:f>sul!$N$5:$N$21</c:f>
              <c:numCache>
                <c:formatCode>General</c:formatCode>
                <c:ptCount val="17"/>
                <c:pt idx="0">
                  <c:v>9.7524381095273824</c:v>
                </c:pt>
                <c:pt idx="1">
                  <c:v>7.132667617689016</c:v>
                </c:pt>
                <c:pt idx="2">
                  <c:v>9.1596973317403432</c:v>
                </c:pt>
                <c:pt idx="3">
                  <c:v>22.286821705426355</c:v>
                </c:pt>
                <c:pt idx="4">
                  <c:v>35.431235431235436</c:v>
                </c:pt>
                <c:pt idx="5">
                  <c:v>67.444876783398186</c:v>
                </c:pt>
                <c:pt idx="6">
                  <c:v>85.878548329141211</c:v>
                </c:pt>
                <c:pt idx="7">
                  <c:v>113.31861662987492</c:v>
                </c:pt>
                <c:pt idx="8">
                  <c:v>177.81337605126151</c:v>
                </c:pt>
                <c:pt idx="9">
                  <c:v>237.30912092447383</c:v>
                </c:pt>
                <c:pt idx="10">
                  <c:v>340.93789607097591</c:v>
                </c:pt>
                <c:pt idx="11">
                  <c:v>449.38952343442304</c:v>
                </c:pt>
                <c:pt idx="12">
                  <c:v>505.4263565891473</c:v>
                </c:pt>
                <c:pt idx="13">
                  <c:v>578.56494096276117</c:v>
                </c:pt>
                <c:pt idx="14">
                  <c:v>422.01327433628319</c:v>
                </c:pt>
                <c:pt idx="15">
                  <c:v>887.66298896690068</c:v>
                </c:pt>
                <c:pt idx="16">
                  <c:v>572.31040564373905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AFE-4CD5-B43A-C2F1E0DE66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396880"/>
        <c:axId val="155167632"/>
      </c:barChart>
      <c:catAx>
        <c:axId val="15439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5167632"/>
        <c:crosses val="autoZero"/>
        <c:auto val="1"/>
        <c:lblAlgn val="ctr"/>
        <c:lblOffset val="100"/>
        <c:noMultiLvlLbl val="0"/>
      </c:catAx>
      <c:valAx>
        <c:axId val="155167632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4396880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441833742826054"/>
          <c:y val="6.7110475556332511E-2"/>
          <c:w val="0.28375769919721133"/>
          <c:h val="9.48248544281943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002060"/>
              </a:solidFill>
              <a:latin typeface="Sylfaen" panose="010A0502050306030303" pitchFamily="18" charset="0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a-G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182353322268901E-2"/>
          <c:y val="3.9348772042525446E-2"/>
          <c:w val="0.91596190603563077"/>
          <c:h val="0.705330683730378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ქალი</c:v>
                </c:pt>
              </c:strCache>
            </c:strRef>
          </c:tx>
          <c:spPr>
            <a:solidFill>
              <a:srgbClr val="FC6446"/>
            </a:solidFill>
            <a:ln>
              <a:noFill/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0-4</c:v>
                </c:pt>
                <c:pt idx="1">
                  <c:v>5.-9</c:v>
                </c:pt>
                <c:pt idx="2">
                  <c:v>10.-14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80+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6</c:v>
                </c:pt>
                <c:pt idx="3">
                  <c:v>20</c:v>
                </c:pt>
                <c:pt idx="4">
                  <c:v>50.9</c:v>
                </c:pt>
                <c:pt idx="5">
                  <c:v>77.3</c:v>
                </c:pt>
                <c:pt idx="6">
                  <c:v>128.6</c:v>
                </c:pt>
                <c:pt idx="7">
                  <c:v>187.8</c:v>
                </c:pt>
                <c:pt idx="8">
                  <c:v>253.5</c:v>
                </c:pt>
                <c:pt idx="9">
                  <c:v>326.5</c:v>
                </c:pt>
                <c:pt idx="10">
                  <c:v>365.6</c:v>
                </c:pt>
                <c:pt idx="11">
                  <c:v>426.6</c:v>
                </c:pt>
                <c:pt idx="12">
                  <c:v>561.9</c:v>
                </c:pt>
                <c:pt idx="13">
                  <c:v>587.70000000000005</c:v>
                </c:pt>
                <c:pt idx="14">
                  <c:v>625</c:v>
                </c:pt>
                <c:pt idx="15">
                  <c:v>524.5</c:v>
                </c:pt>
                <c:pt idx="16">
                  <c:v>428.2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81-4DD3-AAC5-8CEE7EC18C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კაცი</c:v>
                </c:pt>
              </c:strCache>
            </c:strRef>
          </c:tx>
          <c:spPr>
            <a:solidFill>
              <a:srgbClr val="0070C0">
                <a:alpha val="81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0-4</c:v>
                </c:pt>
                <c:pt idx="1">
                  <c:v>5.-9</c:v>
                </c:pt>
                <c:pt idx="2">
                  <c:v>10.-14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80+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11</c:v>
                </c:pt>
                <c:pt idx="1">
                  <c:v>7</c:v>
                </c:pt>
                <c:pt idx="2">
                  <c:v>8</c:v>
                </c:pt>
                <c:pt idx="3">
                  <c:v>13</c:v>
                </c:pt>
                <c:pt idx="4">
                  <c:v>16</c:v>
                </c:pt>
                <c:pt idx="5">
                  <c:v>35</c:v>
                </c:pt>
                <c:pt idx="6">
                  <c:v>47</c:v>
                </c:pt>
                <c:pt idx="7">
                  <c:v>57</c:v>
                </c:pt>
                <c:pt idx="8">
                  <c:v>111</c:v>
                </c:pt>
                <c:pt idx="9">
                  <c:v>154</c:v>
                </c:pt>
                <c:pt idx="10">
                  <c:v>264</c:v>
                </c:pt>
                <c:pt idx="11">
                  <c:v>461</c:v>
                </c:pt>
                <c:pt idx="12">
                  <c:v>631</c:v>
                </c:pt>
                <c:pt idx="13">
                  <c:v>869</c:v>
                </c:pt>
                <c:pt idx="14">
                  <c:v>985</c:v>
                </c:pt>
                <c:pt idx="15">
                  <c:v>855</c:v>
                </c:pt>
                <c:pt idx="16">
                  <c:v>785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81-4DD3-AAC5-8CEE7EC18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170432"/>
        <c:axId val="155170992"/>
      </c:barChart>
      <c:catAx>
        <c:axId val="15517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5170992"/>
        <c:crosses val="autoZero"/>
        <c:auto val="1"/>
        <c:lblAlgn val="ctr"/>
        <c:lblOffset val="100"/>
        <c:noMultiLvlLbl val="0"/>
      </c:catAx>
      <c:valAx>
        <c:axId val="155170992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517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040412943582245"/>
          <c:y val="0.20441664309087401"/>
          <c:w val="0.21931763740304874"/>
          <c:h val="9.07384702277275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rgbClr val="002060"/>
              </a:solidFill>
              <a:latin typeface="Sylfaen" panose="010A0502050306030303" pitchFamily="18" charset="0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a-G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182353322268901E-2"/>
          <c:y val="3.9348772042525446E-2"/>
          <c:w val="0.91596190603563077"/>
          <c:h val="0.713094013496756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ქალი</c:v>
                </c:pt>
              </c:strCache>
            </c:strRef>
          </c:tx>
          <c:spPr>
            <a:solidFill>
              <a:srgbClr val="FC6446"/>
            </a:solidFill>
            <a:ln>
              <a:noFill/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0-4</c:v>
                </c:pt>
                <c:pt idx="1">
                  <c:v>5.-9</c:v>
                </c:pt>
                <c:pt idx="2">
                  <c:v>10.-14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80+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</c:v>
                </c:pt>
                <c:pt idx="1">
                  <c:v>2</c:v>
                </c:pt>
                <c:pt idx="2">
                  <c:v>6</c:v>
                </c:pt>
                <c:pt idx="3">
                  <c:v>20</c:v>
                </c:pt>
                <c:pt idx="4">
                  <c:v>50.9</c:v>
                </c:pt>
                <c:pt idx="5">
                  <c:v>77.3</c:v>
                </c:pt>
                <c:pt idx="6">
                  <c:v>128.6</c:v>
                </c:pt>
                <c:pt idx="7">
                  <c:v>187.8</c:v>
                </c:pt>
                <c:pt idx="8">
                  <c:v>253.5</c:v>
                </c:pt>
                <c:pt idx="9">
                  <c:v>326.5</c:v>
                </c:pt>
                <c:pt idx="10">
                  <c:v>365.6</c:v>
                </c:pt>
                <c:pt idx="11">
                  <c:v>426.6</c:v>
                </c:pt>
                <c:pt idx="12">
                  <c:v>561.9</c:v>
                </c:pt>
                <c:pt idx="13">
                  <c:v>587.70000000000005</c:v>
                </c:pt>
                <c:pt idx="14">
                  <c:v>625</c:v>
                </c:pt>
                <c:pt idx="15">
                  <c:v>524.5</c:v>
                </c:pt>
                <c:pt idx="16">
                  <c:v>428.2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00-40FE-A75A-B9BCA13A98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კაცი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0-4</c:v>
                </c:pt>
                <c:pt idx="1">
                  <c:v>5.-9</c:v>
                </c:pt>
                <c:pt idx="2">
                  <c:v>10.-14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80+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11</c:v>
                </c:pt>
                <c:pt idx="1">
                  <c:v>7</c:v>
                </c:pt>
                <c:pt idx="2">
                  <c:v>8</c:v>
                </c:pt>
                <c:pt idx="3">
                  <c:v>13</c:v>
                </c:pt>
                <c:pt idx="4">
                  <c:v>16</c:v>
                </c:pt>
                <c:pt idx="5">
                  <c:v>35</c:v>
                </c:pt>
                <c:pt idx="6">
                  <c:v>47</c:v>
                </c:pt>
                <c:pt idx="7">
                  <c:v>57</c:v>
                </c:pt>
                <c:pt idx="8">
                  <c:v>111</c:v>
                </c:pt>
                <c:pt idx="9">
                  <c:v>154</c:v>
                </c:pt>
                <c:pt idx="10">
                  <c:v>264</c:v>
                </c:pt>
                <c:pt idx="11">
                  <c:v>461</c:v>
                </c:pt>
                <c:pt idx="12">
                  <c:v>631</c:v>
                </c:pt>
                <c:pt idx="13">
                  <c:v>869</c:v>
                </c:pt>
                <c:pt idx="14">
                  <c:v>985</c:v>
                </c:pt>
                <c:pt idx="15">
                  <c:v>855</c:v>
                </c:pt>
                <c:pt idx="16">
                  <c:v>785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B00-40FE-A75A-B9BCA13A9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173792"/>
        <c:axId val="155174352"/>
      </c:barChart>
      <c:catAx>
        <c:axId val="15517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200" b="1" i="0" u="none" strike="noStrike" kern="1200" baseline="0">
                <a:solidFill>
                  <a:srgbClr val="002060"/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ka-GE"/>
          </a:p>
        </c:txPr>
        <c:crossAx val="155174352"/>
        <c:crosses val="autoZero"/>
        <c:auto val="1"/>
        <c:lblAlgn val="ctr"/>
        <c:lblOffset val="100"/>
        <c:noMultiLvlLbl val="0"/>
      </c:catAx>
      <c:valAx>
        <c:axId val="155174352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517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80199960324464"/>
          <c:y val="5.8830601077765277E-2"/>
          <c:w val="0.21119432081859332"/>
          <c:h val="9.07384702277275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rgbClr val="002060"/>
              </a:solidFill>
              <a:latin typeface="Sylfaen" panose="010A0502050306030303" pitchFamily="18" charset="0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a-GE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940455667893583E-2"/>
          <c:y val="4.5583810778516497E-2"/>
          <c:w val="0.91236329186662313"/>
          <c:h val="0.53398112687275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რეგიონი!$B$41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რეგიონი!$A$42:$A$52</c:f>
              <c:strCache>
                <c:ptCount val="11"/>
                <c:pt idx="0">
                  <c:v>სამცხე-ჯავახეთი</c:v>
                </c:pt>
                <c:pt idx="1">
                  <c:v>ქვემო ქართლი</c:v>
                </c:pt>
                <c:pt idx="2">
                  <c:v>კახეთი</c:v>
                </c:pt>
                <c:pt idx="3">
                  <c:v>შიდა ქართლი</c:v>
                </c:pt>
                <c:pt idx="4">
                  <c:v>სამეგრელო-ზემო სვანეთი</c:v>
                </c:pt>
                <c:pt idx="5">
                  <c:v>მცხეთა-მთიანეთი</c:v>
                </c:pt>
                <c:pt idx="6">
                  <c:v>იმერეთი</c:v>
                </c:pt>
                <c:pt idx="7">
                  <c:v>გურია</c:v>
                </c:pt>
                <c:pt idx="8">
                  <c:v>აჭარა</c:v>
                </c:pt>
                <c:pt idx="9">
                  <c:v>რაჭა-ლეჩხუმი და ქვემო სვანეთი</c:v>
                </c:pt>
                <c:pt idx="10">
                  <c:v>თბილისი</c:v>
                </c:pt>
              </c:strCache>
            </c:strRef>
          </c:cat>
          <c:val>
            <c:numRef>
              <c:f>რეგიონი!$B$42:$B$52</c:f>
              <c:numCache>
                <c:formatCode>General</c:formatCode>
                <c:ptCount val="11"/>
                <c:pt idx="0">
                  <c:v>185.55417185554174</c:v>
                </c:pt>
                <c:pt idx="1">
                  <c:v>202.44533270632496</c:v>
                </c:pt>
                <c:pt idx="2">
                  <c:v>251.25628140703517</c:v>
                </c:pt>
                <c:pt idx="3">
                  <c:v>238.61911987860395</c:v>
                </c:pt>
                <c:pt idx="4">
                  <c:v>289.60920933050591</c:v>
                </c:pt>
                <c:pt idx="5">
                  <c:v>227.75423728813561</c:v>
                </c:pt>
                <c:pt idx="6">
                  <c:v>271.56789197299327</c:v>
                </c:pt>
                <c:pt idx="7">
                  <c:v>324.4916003536693</c:v>
                </c:pt>
                <c:pt idx="8">
                  <c:v>286.56282487794272</c:v>
                </c:pt>
                <c:pt idx="9">
                  <c:v>334.38485804416405</c:v>
                </c:pt>
                <c:pt idx="10">
                  <c:v>366.69666966696673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A1-4100-AF2C-BE8ADE63F65F}"/>
            </c:ext>
          </c:extLst>
        </c:ser>
        <c:ser>
          <c:idx val="1"/>
          <c:order val="1"/>
          <c:tx>
            <c:strRef>
              <c:f>რეგიონი!$C$41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რეგიონი!$A$42:$A$52</c:f>
              <c:strCache>
                <c:ptCount val="11"/>
                <c:pt idx="0">
                  <c:v>სამცხე-ჯავახეთი</c:v>
                </c:pt>
                <c:pt idx="1">
                  <c:v>ქვემო ქართლი</c:v>
                </c:pt>
                <c:pt idx="2">
                  <c:v>კახეთი</c:v>
                </c:pt>
                <c:pt idx="3">
                  <c:v>შიდა ქართლი</c:v>
                </c:pt>
                <c:pt idx="4">
                  <c:v>სამეგრელო-ზემო სვანეთი</c:v>
                </c:pt>
                <c:pt idx="5">
                  <c:v>მცხეთა-მთიანეთი</c:v>
                </c:pt>
                <c:pt idx="6">
                  <c:v>იმერეთი</c:v>
                </c:pt>
                <c:pt idx="7">
                  <c:v>გურია</c:v>
                </c:pt>
                <c:pt idx="8">
                  <c:v>აჭარა</c:v>
                </c:pt>
                <c:pt idx="9">
                  <c:v>რაჭა-ლეჩხუმი და ქვემო სვანეთი</c:v>
                </c:pt>
                <c:pt idx="10">
                  <c:v>თბილისი</c:v>
                </c:pt>
              </c:strCache>
            </c:strRef>
          </c:cat>
          <c:val>
            <c:numRef>
              <c:f>რეგიონი!$C$42:$C$52</c:f>
              <c:numCache>
                <c:formatCode>General</c:formatCode>
                <c:ptCount val="11"/>
                <c:pt idx="0">
                  <c:v>200</c:v>
                </c:pt>
                <c:pt idx="1">
                  <c:v>199.34410869055984</c:v>
                </c:pt>
                <c:pt idx="2">
                  <c:v>228.6882667505505</c:v>
                </c:pt>
                <c:pt idx="3">
                  <c:v>229.34040940106141</c:v>
                </c:pt>
                <c:pt idx="4">
                  <c:v>277.20364741641333</c:v>
                </c:pt>
                <c:pt idx="5">
                  <c:v>227.65957446808511</c:v>
                </c:pt>
                <c:pt idx="6">
                  <c:v>266.89252776209298</c:v>
                </c:pt>
                <c:pt idx="7">
                  <c:v>293.43971631205676</c:v>
                </c:pt>
                <c:pt idx="8">
                  <c:v>263.60946745562126</c:v>
                </c:pt>
                <c:pt idx="9">
                  <c:v>354.63258785942492</c:v>
                </c:pt>
                <c:pt idx="10">
                  <c:v>352.57676423056205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3A1-4100-AF2C-BE8ADE63F65F}"/>
            </c:ext>
          </c:extLst>
        </c:ser>
        <c:ser>
          <c:idx val="2"/>
          <c:order val="2"/>
          <c:tx>
            <c:strRef>
              <c:f>რეგიონი!$D$41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რეგიონი!$A$42:$A$52</c:f>
              <c:strCache>
                <c:ptCount val="11"/>
                <c:pt idx="0">
                  <c:v>სამცხე-ჯავახეთი</c:v>
                </c:pt>
                <c:pt idx="1">
                  <c:v>ქვემო ქართლი</c:v>
                </c:pt>
                <c:pt idx="2">
                  <c:v>კახეთი</c:v>
                </c:pt>
                <c:pt idx="3">
                  <c:v>შიდა ქართლი</c:v>
                </c:pt>
                <c:pt idx="4">
                  <c:v>სამეგრელო-ზემო სვანეთი</c:v>
                </c:pt>
                <c:pt idx="5">
                  <c:v>მცხეთა-მთიანეთი</c:v>
                </c:pt>
                <c:pt idx="6">
                  <c:v>იმერეთი</c:v>
                </c:pt>
                <c:pt idx="7">
                  <c:v>გურია</c:v>
                </c:pt>
                <c:pt idx="8">
                  <c:v>აჭარა</c:v>
                </c:pt>
                <c:pt idx="9">
                  <c:v>რაჭა-ლეჩხუმი და ქვემო სვანეთი</c:v>
                </c:pt>
                <c:pt idx="10">
                  <c:v>თბილისი</c:v>
                </c:pt>
              </c:strCache>
            </c:strRef>
          </c:cat>
          <c:val>
            <c:numRef>
              <c:f>რეგიონი!$D$42:$D$52</c:f>
              <c:numCache>
                <c:formatCode>General</c:formatCode>
                <c:ptCount val="11"/>
                <c:pt idx="0">
                  <c:v>148.28660436137073</c:v>
                </c:pt>
                <c:pt idx="1">
                  <c:v>166.31529632232372</c:v>
                </c:pt>
                <c:pt idx="2">
                  <c:v>191.8842403271469</c:v>
                </c:pt>
                <c:pt idx="3">
                  <c:v>195.60272934040938</c:v>
                </c:pt>
                <c:pt idx="4">
                  <c:v>205.16717325227964</c:v>
                </c:pt>
                <c:pt idx="5">
                  <c:v>209.57446808510639</c:v>
                </c:pt>
                <c:pt idx="6">
                  <c:v>224.35535479013743</c:v>
                </c:pt>
                <c:pt idx="7">
                  <c:v>247.34042553191489</c:v>
                </c:pt>
                <c:pt idx="8">
                  <c:v>248.2248520710059</c:v>
                </c:pt>
                <c:pt idx="9">
                  <c:v>274.76038338658151</c:v>
                </c:pt>
                <c:pt idx="10">
                  <c:v>297.98886694200036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3A1-4100-AF2C-BE8ADE63F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608080"/>
        <c:axId val="155608640"/>
      </c:barChart>
      <c:catAx>
        <c:axId val="15560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200" b="1" i="0" u="none" strike="noStrike" kern="1200" baseline="0">
                <a:solidFill>
                  <a:srgbClr val="002060"/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ka-GE"/>
          </a:p>
        </c:txPr>
        <c:crossAx val="155608640"/>
        <c:crosses val="autoZero"/>
        <c:auto val="1"/>
        <c:lblAlgn val="ctr"/>
        <c:lblOffset val="100"/>
        <c:noMultiLvlLbl val="0"/>
      </c:catAx>
      <c:valAx>
        <c:axId val="15560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002060"/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ka-GE"/>
          </a:p>
        </c:txPr>
        <c:crossAx val="15560808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002060"/>
                </a:solidFill>
                <a:latin typeface="Sylfaen" panose="010A0502050306030303" pitchFamily="18" charset="0"/>
                <a:ea typeface="+mn-ea"/>
                <a:cs typeface="+mn-cs"/>
              </a:defRPr>
            </a:pPr>
            <a:endParaRPr lang="ka-GE"/>
          </a:p>
        </c:txPr>
      </c:legendEntry>
      <c:layout>
        <c:manualLayout>
          <c:xMode val="edge"/>
          <c:yMode val="edge"/>
          <c:x val="0.17881167979002624"/>
          <c:y val="6.0763342082239678E-2"/>
          <c:w val="0.33841186832777981"/>
          <c:h val="5.61801611266545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rgbClr val="002060"/>
              </a:solidFill>
              <a:latin typeface="Sylfaen" panose="010A0502050306030303" pitchFamily="18" charset="0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a-G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858886269789522E-2"/>
          <c:y val="3.5914010816902757E-2"/>
          <c:w val="0.91596190603563077"/>
          <c:h val="0.648465756653063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პირველი</c:v>
                </c:pt>
                <c:pt idx="1">
                  <c:v>მეორე</c:v>
                </c:pt>
                <c:pt idx="2">
                  <c:v>მესამე</c:v>
                </c:pt>
                <c:pt idx="3">
                  <c:v>მეოთხე</c:v>
                </c:pt>
                <c:pt idx="4">
                  <c:v>არაიდენტი ფიცირებული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19.3</c:v>
                </c:pt>
                <c:pt idx="1">
                  <c:v>19.3</c:v>
                </c:pt>
                <c:pt idx="2">
                  <c:v>23.2</c:v>
                </c:pt>
                <c:pt idx="3">
                  <c:v>28.7</c:v>
                </c:pt>
                <c:pt idx="4">
                  <c:v>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C4-4564-8DBD-B6FAC738B1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პირველი</c:v>
                </c:pt>
                <c:pt idx="1">
                  <c:v>მეორე</c:v>
                </c:pt>
                <c:pt idx="2">
                  <c:v>მესამე</c:v>
                </c:pt>
                <c:pt idx="3">
                  <c:v>მეოთხე</c:v>
                </c:pt>
                <c:pt idx="4">
                  <c:v>არაიდენტი ფიცირებული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22.4</c:v>
                </c:pt>
                <c:pt idx="1">
                  <c:v>17.600000000000001</c:v>
                </c:pt>
                <c:pt idx="2">
                  <c:v>21.6</c:v>
                </c:pt>
                <c:pt idx="3">
                  <c:v>27.2</c:v>
                </c:pt>
                <c:pt idx="4">
                  <c:v>11.2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9C4-4564-8DBD-B6FAC738B1B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a-G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პირველი</c:v>
                </c:pt>
                <c:pt idx="1">
                  <c:v>მეორე</c:v>
                </c:pt>
                <c:pt idx="2">
                  <c:v>მესამე</c:v>
                </c:pt>
                <c:pt idx="3">
                  <c:v>მეოთხე</c:v>
                </c:pt>
                <c:pt idx="4">
                  <c:v>არაიდენტი ფიცირებული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22.7</c:v>
                </c:pt>
                <c:pt idx="1">
                  <c:v>17.5</c:v>
                </c:pt>
                <c:pt idx="2">
                  <c:v>20.6</c:v>
                </c:pt>
                <c:pt idx="3">
                  <c:v>25.8</c:v>
                </c:pt>
                <c:pt idx="4">
                  <c:v>13.4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9C4-4564-8DBD-B6FAC738B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612000"/>
        <c:axId val="155612560"/>
      </c:barChart>
      <c:catAx>
        <c:axId val="15561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5612560"/>
        <c:crosses val="autoZero"/>
        <c:auto val="1"/>
        <c:lblAlgn val="ctr"/>
        <c:lblOffset val="100"/>
        <c:noMultiLvlLbl val="0"/>
      </c:catAx>
      <c:valAx>
        <c:axId val="155612560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ka-GE"/>
          </a:p>
        </c:txPr>
        <c:crossAx val="15561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631489674656271"/>
          <c:y val="0.88610358281259871"/>
          <c:w val="0.25952707913089634"/>
          <c:h val="0.112657699772770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rgbClr val="002060"/>
              </a:solidFill>
              <a:latin typeface="Sylfaen" panose="010A0502050306030303" pitchFamily="18" charset="0"/>
              <a:ea typeface="+mn-ea"/>
              <a:cs typeface="+mn-cs"/>
            </a:defRPr>
          </a:pPr>
          <a:endParaRPr lang="ka-G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a-G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0.34266</cdr:x>
      <cdr:y>0.54849</cdr:y>
    </cdr:from>
    <cdr:to>
      <cdr:x>0.66306</cdr:x>
      <cdr:y>0.67476</cdr:y>
    </cdr:to>
    <cdr:sp macro="" textlink="">
      <cdr:nvSpPr>
        <cdr:cNvPr id="5" name="Oval 4"/>
        <cdr:cNvSpPr/>
      </cdr:nvSpPr>
      <cdr:spPr>
        <a:xfrm xmlns:a="http://schemas.openxmlformats.org/drawingml/2006/main" rot="20817425">
          <a:off x="3749963" y="2377033"/>
          <a:ext cx="3506384" cy="54722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905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0.59001</cdr:x>
      <cdr:y>0.37403</cdr:y>
    </cdr:from>
    <cdr:to>
      <cdr:x>0.66217</cdr:x>
      <cdr:y>0.46964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16903" y="1751444"/>
          <a:ext cx="833718" cy="4477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2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0.12552</cdr:x>
      <cdr:y>0.37471</cdr:y>
    </cdr:from>
    <cdr:to>
      <cdr:x>0.16449</cdr:x>
      <cdr:y>0.62529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61903" y="1955509"/>
          <a:ext cx="453891" cy="13077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ka-GE" sz="2200" b="1" dirty="0">
              <a:solidFill>
                <a:srgbClr val="FFFF00"/>
              </a:solidFill>
            </a:rPr>
            <a:t>შ.ბუშტი</a:t>
          </a:r>
          <a:endParaRPr lang="en-US" sz="22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0.16608</cdr:x>
      <cdr:y>0.30806</cdr:y>
    </cdr:from>
    <cdr:to>
      <cdr:x>0.20484</cdr:x>
      <cdr:y>0.62629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34365" y="1607676"/>
          <a:ext cx="451445" cy="1660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ka-GE" sz="2200" b="1" dirty="0">
              <a:solidFill>
                <a:srgbClr val="FFFF00"/>
              </a:solidFill>
            </a:rPr>
            <a:t>პროსტატა</a:t>
          </a:r>
          <a:endParaRPr lang="en-US" sz="22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0.35168</cdr:x>
      <cdr:y>0.29217</cdr:y>
    </cdr:from>
    <cdr:to>
      <cdr:x>0.39697</cdr:x>
      <cdr:y>0.63548</cdr:y>
    </cdr:to>
    <cdr:sp macro="" textlink="">
      <cdr:nvSpPr>
        <cdr:cNvPr id="6" name="TextBox 4"/>
        <cdr:cNvSpPr txBox="1"/>
      </cdr:nvSpPr>
      <cdr:spPr>
        <a:xfrm xmlns:a="http://schemas.openxmlformats.org/drawingml/2006/main">
          <a:off x="4096129" y="1524767"/>
          <a:ext cx="527501" cy="17916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a-GE" sz="2200" b="1" dirty="0">
              <a:solidFill>
                <a:srgbClr val="FFFF00"/>
              </a:solidFill>
            </a:rPr>
            <a:t>ფილტვი</a:t>
          </a:r>
          <a:endParaRPr lang="en-US" sz="22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0.62507</cdr:x>
      <cdr:y>0.29905</cdr:y>
    </cdr:from>
    <cdr:to>
      <cdr:x>0.67036</cdr:x>
      <cdr:y>0.64235</cdr:y>
    </cdr:to>
    <cdr:sp macro="" textlink="">
      <cdr:nvSpPr>
        <cdr:cNvPr id="7" name="TextBox 4"/>
        <cdr:cNvSpPr txBox="1"/>
      </cdr:nvSpPr>
      <cdr:spPr>
        <a:xfrm xmlns:a="http://schemas.openxmlformats.org/drawingml/2006/main">
          <a:off x="7280257" y="1560654"/>
          <a:ext cx="527502" cy="179159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a-GE" sz="2200" b="1" dirty="0">
              <a:solidFill>
                <a:srgbClr val="FFFF00"/>
              </a:solidFill>
            </a:rPr>
            <a:t>ფილტვი</a:t>
          </a:r>
          <a:endParaRPr lang="en-US" sz="22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0.39701</cdr:x>
      <cdr:y>0.3926</cdr:y>
    </cdr:from>
    <cdr:to>
      <cdr:x>0.43597</cdr:x>
      <cdr:y>0.64318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624064" y="2048859"/>
          <a:ext cx="453775" cy="13077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a-GE" sz="2200" b="1" dirty="0">
              <a:solidFill>
                <a:srgbClr val="FFFF00"/>
              </a:solidFill>
            </a:rPr>
            <a:t>შ.ბუშტი</a:t>
          </a:r>
          <a:endParaRPr lang="en-US" sz="22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0.43756</cdr:x>
      <cdr:y>0.33029</cdr:y>
    </cdr:from>
    <cdr:to>
      <cdr:x>0.47632</cdr:x>
      <cdr:y>0.64852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5096295" y="1723720"/>
          <a:ext cx="451445" cy="1660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a-GE" sz="2200" b="1" dirty="0">
              <a:solidFill>
                <a:srgbClr val="FFFF00"/>
              </a:solidFill>
            </a:rPr>
            <a:t>პროსტატ</a:t>
          </a:r>
          <a:r>
            <a:rPr lang="ka-GE" sz="2200" b="1" dirty="0">
              <a:solidFill>
                <a:schemeClr val="bg1"/>
              </a:solidFill>
            </a:rPr>
            <a:t>ა</a:t>
          </a:r>
          <a:endParaRPr lang="en-US" sz="2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0.70877</cdr:x>
      <cdr:y>0.32816</cdr:y>
    </cdr:from>
    <cdr:to>
      <cdr:x>0.74753</cdr:x>
      <cdr:y>0.64639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8255204" y="1712586"/>
          <a:ext cx="451445" cy="16607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a-GE" sz="2200" b="1" dirty="0">
              <a:solidFill>
                <a:srgbClr val="FFFF00"/>
              </a:solidFill>
            </a:rPr>
            <a:t>პროსტა</a:t>
          </a:r>
          <a:r>
            <a:rPr lang="ka-GE" sz="2200" b="1" dirty="0">
              <a:solidFill>
                <a:schemeClr val="bg1"/>
              </a:solidFill>
            </a:rPr>
            <a:t>ტა</a:t>
          </a:r>
          <a:endParaRPr lang="en-US" sz="22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0.66779</cdr:x>
      <cdr:y>0.38155</cdr:y>
    </cdr:from>
    <cdr:to>
      <cdr:x>0.70676</cdr:x>
      <cdr:y>0.63213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7777926" y="1991196"/>
          <a:ext cx="453891" cy="13077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a-GE" sz="2200" b="1" dirty="0">
              <a:solidFill>
                <a:srgbClr val="FFFF00"/>
              </a:solidFill>
            </a:rPr>
            <a:t>შ.ბუშტი</a:t>
          </a:r>
          <a:endParaRPr lang="en-US" sz="22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0.48136</cdr:x>
      <cdr:y>0.32696</cdr:y>
    </cdr:from>
    <cdr:to>
      <cdr:x>0.52665</cdr:x>
      <cdr:y>0.62629</cdr:y>
    </cdr:to>
    <cdr:sp macro="" textlink="">
      <cdr:nvSpPr>
        <cdr:cNvPr id="12" name="TextBox 6"/>
        <cdr:cNvSpPr txBox="1"/>
      </cdr:nvSpPr>
      <cdr:spPr>
        <a:xfrm xmlns:a="http://schemas.openxmlformats.org/drawingml/2006/main">
          <a:off x="5606524" y="1706310"/>
          <a:ext cx="527501" cy="15621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a-GE" sz="2200" b="1" dirty="0">
              <a:solidFill>
                <a:srgbClr val="FFFF00"/>
              </a:solidFill>
            </a:rPr>
            <a:t>კოლორექ</a:t>
          </a:r>
          <a:endParaRPr lang="en-US" sz="22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0.51598</cdr:x>
      <cdr:y>0.42709</cdr:y>
    </cdr:from>
    <cdr:to>
      <cdr:x>0.56127</cdr:x>
      <cdr:y>0.64852</cdr:y>
    </cdr:to>
    <cdr:sp macro="" textlink="">
      <cdr:nvSpPr>
        <cdr:cNvPr id="13" name="TextBox 7"/>
        <cdr:cNvSpPr txBox="1"/>
      </cdr:nvSpPr>
      <cdr:spPr>
        <a:xfrm xmlns:a="http://schemas.openxmlformats.org/drawingml/2006/main">
          <a:off x="6009744" y="2228893"/>
          <a:ext cx="527501" cy="11555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a-GE" sz="2200" b="1" dirty="0">
              <a:solidFill>
                <a:srgbClr val="FFC000"/>
              </a:solidFill>
            </a:rPr>
            <a:t>კუჭი</a:t>
          </a:r>
          <a:endParaRPr lang="en-US" sz="2200" b="1" dirty="0">
            <a:solidFill>
              <a:srgbClr val="FFC000"/>
            </a:solidFill>
          </a:endParaRPr>
        </a:p>
      </cdr:txBody>
    </cdr:sp>
  </cdr:relSizeAnchor>
  <cdr:relSizeAnchor xmlns:cdr="http://schemas.openxmlformats.org/drawingml/2006/chartDrawing">
    <cdr:from>
      <cdr:x>0.74424</cdr:x>
      <cdr:y>0.4069</cdr:y>
    </cdr:from>
    <cdr:to>
      <cdr:x>0.78953</cdr:x>
      <cdr:y>0.64852</cdr:y>
    </cdr:to>
    <cdr:sp macro="" textlink="">
      <cdr:nvSpPr>
        <cdr:cNvPr id="14" name="TextBox 6"/>
        <cdr:cNvSpPr txBox="1"/>
      </cdr:nvSpPr>
      <cdr:spPr>
        <a:xfrm xmlns:a="http://schemas.openxmlformats.org/drawingml/2006/main">
          <a:off x="8668257" y="2123527"/>
          <a:ext cx="527501" cy="126094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a-GE" sz="2200" b="1" dirty="0">
              <a:solidFill>
                <a:srgbClr val="FFFF00"/>
              </a:solidFill>
            </a:rPr>
            <a:t>კოლორ</a:t>
          </a:r>
          <a:endParaRPr lang="en-US" sz="22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0.78953</cdr:x>
      <cdr:y>0.42709</cdr:y>
    </cdr:from>
    <cdr:to>
      <cdr:x>0.83482</cdr:x>
      <cdr:y>0.64852</cdr:y>
    </cdr:to>
    <cdr:sp macro="" textlink="">
      <cdr:nvSpPr>
        <cdr:cNvPr id="15" name="TextBox 7"/>
        <cdr:cNvSpPr txBox="1"/>
      </cdr:nvSpPr>
      <cdr:spPr>
        <a:xfrm xmlns:a="http://schemas.openxmlformats.org/drawingml/2006/main">
          <a:off x="9195758" y="2228893"/>
          <a:ext cx="527501" cy="11555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a-GE" sz="2200" b="1" dirty="0">
              <a:solidFill>
                <a:srgbClr val="FFC000"/>
              </a:solidFill>
            </a:rPr>
            <a:t>კუჭი</a:t>
          </a:r>
          <a:endParaRPr lang="en-US" sz="2200" b="1" dirty="0">
            <a:solidFill>
              <a:srgbClr val="FFC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0.74908</cdr:x>
      <cdr:y>0.01309</cdr:y>
    </cdr:from>
    <cdr:to>
      <cdr:x>1</cdr:x>
      <cdr:y>0.15211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4615384" y="43806"/>
          <a:ext cx="1545995" cy="4652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US" sz="16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0.84147</cdr:x>
      <cdr:y>0.2094</cdr:y>
    </cdr:from>
    <cdr:to>
      <cdr:x>0.94868</cdr:x>
      <cdr:y>0.6263</cdr:y>
    </cdr:to>
    <cdr:sp macro="" textlink="">
      <cdr:nvSpPr>
        <cdr:cNvPr id="3" name="Oval 2"/>
        <cdr:cNvSpPr/>
      </cdr:nvSpPr>
      <cdr:spPr>
        <a:xfrm xmlns:a="http://schemas.openxmlformats.org/drawingml/2006/main">
          <a:off x="5105578" y="700764"/>
          <a:ext cx="650450" cy="139514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ka-GE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B3486-9AFB-443F-B333-4B6EED4F606E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BAEE6-890B-4E57-B55F-C3F37F24F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7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14813"/>
            <a:ext cx="5486400" cy="4357687"/>
          </a:xfr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უპირველესი ყოვლისა, უნდა გაუმჯობესდეს მდგომარება კიბოს ადრეულ სტადიაზე გამოვლენის თვალსაზრისით, რაც, თავის მხრივ, სიკვდილიანობის მაჩვენებლებზე იქონიებს ზეგავლენას.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a-G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დიაგნოსტიკის ხარისხის გაუმჯობესების  მიზნით ქვეყნის მასშტაბით უნდა მოხდეს ლაბორატორიული დიაგნოსტიკის უნიფიცირება;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რეგიონში მცხოვრები მოსახლეობის  სწორი დიაგნოსტიკისადმი ხელმისაწვდომობის გაზრდის მიზნით თანამედროვე ტექნიკური აღჭურვილობის მქონე ცენტრების (3-4 ცენტრი) ქვეყნის მასშტაბით გადანაწილება;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a-G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სხივური დიაგნოსტიკის როლი ძალზე დიდია კიბოს ადგილობრივ-რეგიონალური და სისტემური გავრცელების შეფასების თვალსაზრისით, რაც თავის მხრივ მნიშვნელოვანია </a:t>
            </a:r>
            <a:r>
              <a:rPr lang="ka-G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ოპერაბელობის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ან</a:t>
            </a:r>
            <a:r>
              <a:rPr lang="ka-G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მკურნალობის ეფექტური</a:t>
            </a:r>
            <a:r>
              <a:rPr lang="ka-G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მეთოდების შეფასების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მიზნით. საქართველოში კიბოს გავრცელების თავისებურებები გვკარნახობს, რომ საჭიროა სხივური დიაგნოსტიკის სხვადასხვა მეთოდების გაფართოება, ამასთან უნდა განისაზღვროს</a:t>
            </a:r>
            <a:r>
              <a:rPr lang="ka-G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სამედიცინო მომსახურების თითოეულ დონეზე გამოყენებული სხივური დიაგნოსტიკის მეთოდები.</a:t>
            </a:r>
            <a:endParaRPr lang="ka-G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a-G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ორგანოთა სისტემების მიხედვით მასალის დამუშავების და დიაგნოსტიკის ეროვნული </a:t>
            </a:r>
            <a:r>
              <a:rPr lang="ka-G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გაიდლაინების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შექმნა;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29E86E-78A0-4DBE-8459-2C216FD6D68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085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14813"/>
            <a:ext cx="5486400" cy="4357687"/>
          </a:xfr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29E86E-78A0-4DBE-8459-2C216FD6D68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939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14813"/>
            <a:ext cx="5486400" cy="4357687"/>
          </a:xfr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უპირველესი ყოვლისა, უნდა გაუმჯობესდეს მდგომარება კიბოს ადრეულ სტადიაზე გამოვლენის თვალსაზრისით, რაც, თავის მხრივ, სიკვდილიანობის მაჩვენებლებზე იქონიებს ზეგავლენას.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a-G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დიაგნოსტიკის ხარისხის გაუმჯობესების  მიზნით ქვეყნის მასშტაბით უნდა მოხდეს ლაბორატორიული დიაგნოსტიკის უნიფიცირება;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რეგიონში მცხოვრები მოსახლეობის  სწორი დიაგნოსტიკისადმი ხელმისაწვდომობის გაზრდის მიზნით თანამედროვე ტექნიკური აღჭურვილობის მქონე ცენტრების (3-4 ცენტრი) ქვეყნის მასშტაბით გადანაწილება;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a-G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სხივური დიაგნოსტიკის როლი ძალზე დიდია კიბოს ადგილობრივ-რეგიონალური და სისტემური გავრცელების შეფასების თვალსაზრისით, რაც თავის მხრივ მნიშვნელოვანია </a:t>
            </a:r>
            <a:r>
              <a:rPr lang="ka-G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ოპერაბელობის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ან</a:t>
            </a:r>
            <a:r>
              <a:rPr lang="ka-G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მკურნალობის ეფექტური</a:t>
            </a:r>
            <a:r>
              <a:rPr lang="ka-G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მეთოდების შეფასების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მიზნით. საქართველოში კიბოს გავრცელების თავისებურებები გვკარნახობს, რომ საჭიროა სხივური დიაგნოსტიკის სხვადასხვა მეთოდების გაფართოება, ამასთან უნდა განისაზღვროს</a:t>
            </a:r>
            <a:r>
              <a:rPr lang="ka-G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სამედიცინო მომსახურების თითოეულ დონეზე გამოყენებული სხივური დიაგნოსტიკის მეთოდები.</a:t>
            </a:r>
            <a:endParaRPr lang="ka-G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a-G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ორგანოთა სისტემების მიხედვით მასალის დამუშავების და დიაგნოსტიკის ეროვნული </a:t>
            </a:r>
            <a:r>
              <a:rPr lang="ka-G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გაიდლაინების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შექმნა;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29E86E-78A0-4DBE-8459-2C216FD6D68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862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14813"/>
            <a:ext cx="5486400" cy="4357687"/>
          </a:xfr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უპირველესი ყოვლისა, უნდა გაუმჯობესდეს მდგომარება კიბოს ადრეულ სტადიაზე გამოვლენის თვალსაზრისით, რაც, თავის მხრივ, სიკვდილიანობის მაჩვენებლებზე იქონიებს ზეგავლენას.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a-G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დიაგნოსტიკის ხარისხის გაუმჯობესების  მიზნით ქვეყნის მასშტაბით უნდა მოხდეს ლაბორატორიული დიაგნოსტიკის უნიფიცირება;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რეგიონში მცხოვრები მოსახლეობის  სწორი დიაგნოსტიკისადმი ხელმისაწვდომობის გაზრდის მიზნით თანამედროვე ტექნიკური აღჭურვილობის მქონე ცენტრების (3-4 ცენტრი) ქვეყნის მასშტაბით გადანაწილება;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a-G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სხივური დიაგნოსტიკის როლი ძალზე დიდია კიბოს ადგილობრივ-რეგიონალური და სისტემური გავრცელების შეფასების თვალსაზრისით, რაც თავის მხრივ მნიშვნელოვანია </a:t>
            </a:r>
            <a:r>
              <a:rPr lang="ka-G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ოპერაბელობის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ან</a:t>
            </a:r>
            <a:r>
              <a:rPr lang="ka-G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მკურნალობის ეფექტური</a:t>
            </a:r>
            <a:r>
              <a:rPr lang="ka-G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მეთოდების შეფასების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მიზნით. საქართველოში კიბოს გავრცელების თავისებურებები გვკარნახობს, რომ საჭიროა სხივური დიაგნოსტიკის სხვადასხვა მეთოდების გაფართოება, ამასთან უნდა განისაზღვროს</a:t>
            </a:r>
            <a:r>
              <a:rPr lang="ka-G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სამედიცინო მომსახურების თითოეულ დონეზე გამოყენებული სხივური დიაგნოსტიკის მეთოდები.</a:t>
            </a:r>
            <a:endParaRPr lang="ka-G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a-G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ორგანოთა სისტემების მიხედვით მასალის დამუშავების და დიაგნოსტიკის ეროვნული </a:t>
            </a:r>
            <a:r>
              <a:rPr lang="ka-G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გაიდლაინების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შექმნა;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29E86E-78A0-4DBE-8459-2C216FD6D68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118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14813"/>
            <a:ext cx="5486400" cy="4357687"/>
          </a:xfr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უპირველესი ყოვლისა, უნდა გაუმჯობესდეს მდგომარება კიბოს ადრეულ სტადიაზე გამოვლენის თვალსაზრისით, რაც, თავის მხრივ, სიკვდილიანობის მაჩვენებლებზე იქონიებს ზეგავლენას.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a-G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დიაგნოსტიკის ხარისხის გაუმჯობესების  მიზნით ქვეყნის მასშტაბით უნდა მოხდეს ლაბორატორიული დიაგნოსტიკის უნიფიცირება;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რეგიონში მცხოვრები მოსახლეობის  სწორი დიაგნოსტიკისადმი ხელმისაწვდომობის გაზრდის მიზნით თანამედროვე ტექნიკური აღჭურვილობის მქონე ცენტრების (3-4 ცენტრი) ქვეყნის მასშტაბით გადანაწილება;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a-G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სხივური დიაგნოსტიკის როლი ძალზე დიდია კიბოს ადგილობრივ-რეგიონალური და სისტემური გავრცელების შეფასების თვალსაზრისით, რაც თავის მხრივ მნიშვნელოვანია </a:t>
            </a:r>
            <a:r>
              <a:rPr lang="ka-G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ოპერაბელობის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ან</a:t>
            </a:r>
            <a:r>
              <a:rPr lang="ka-G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მკურნალობის ეფექტური</a:t>
            </a:r>
            <a:r>
              <a:rPr lang="ka-G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მეთოდების შეფასების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მიზნით. საქართველოში კიბოს გავრცელების თავისებურებები გვკარნახობს, რომ საჭიროა სხივური დიაგნოსტიკის სხვადასხვა მეთოდების გაფართოება, ამასთან უნდა განისაზღვროს</a:t>
            </a:r>
            <a:r>
              <a:rPr lang="ka-G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სამედიცინო მომსახურების თითოეულ დონეზე გამოყენებული სხივური დიაგნოსტიკის მეთოდები.</a:t>
            </a:r>
            <a:endParaRPr lang="ka-G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a-G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ორგანოთა სისტემების მიხედვით მასალის დამუშავების და დიაგნოსტიკის ეროვნული </a:t>
            </a:r>
            <a:r>
              <a:rPr lang="ka-G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გაიდლაინების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შექმნა;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29E86E-78A0-4DBE-8459-2C216FD6D68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763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/>
              <a:t>სიკვდილიანობა ძალიან დაბალია 0.4-0.6-ის</a:t>
            </a:r>
            <a:r>
              <a:rPr lang="ka-GE" baseline="0" dirty="0"/>
              <a:t> აფრგლებში მერყეობს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AEE6-890B-4E57-B55F-C3F37F24F43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35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/>
              <a:t>საქართველო  უნდა შევცვალო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BAEE6-890B-4E57-B55F-C3F37F24F43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03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14813"/>
            <a:ext cx="5486400" cy="4357687"/>
          </a:xfr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უპირველესი ყოვლისა, უნდა გაუმჯობესდეს მდგომარება კიბოს ადრეულ სტადიაზე გამოვლენის თვალსაზრისით, რაც, თავის მხრივ, სიკვდილიანობის მაჩვენებლებზე იქონიებს ზეგავლენას.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a-G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დიაგნოსტიკის ხარისხის გაუმჯობესების  მიზნით ქვეყნის მასშტაბით უნდა მოხდეს ლაბორატორიული დიაგნოსტიკის უნიფიცირება;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რეგიონში მცხოვრები მოსახლეობის  სწორი დიაგნოსტიკისადმი ხელმისაწვდომობის გაზრდის მიზნით თანამედროვე ტექნიკური აღჭურვილობის მქონე ცენტრების (3-4 ცენტრი) ქვეყნის მასშტაბით გადანაწილება;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a-G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სხივური დიაგნოსტიკის როლი ძალზე დიდია კიბოს ადგილობრივ-რეგიონალური და სისტემური გავრცელების შეფასების თვალსაზრისით, რაც თავის მხრივ მნიშვნელოვანია </a:t>
            </a:r>
            <a:r>
              <a:rPr lang="ka-G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ოპერაბელობის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ან</a:t>
            </a:r>
            <a:r>
              <a:rPr lang="ka-G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მკურნალობის ეფექტური</a:t>
            </a:r>
            <a:r>
              <a:rPr lang="ka-G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მეთოდების შეფასების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მიზნით. საქართველოში კიბოს გავრცელების თავისებურებები გვკარნახობს, რომ საჭიროა სხივური დიაგნოსტიკის სხვადასხვა მეთოდების გაფართოება, ამასთან უნდა განისაზღვროს</a:t>
            </a:r>
            <a:r>
              <a:rPr lang="ka-G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სამედიცინო მომსახურების თითოეულ დონეზე გამოყენებული სხივური დიაგნოსტიკის მეთოდები.</a:t>
            </a:r>
            <a:endParaRPr lang="ka-G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a-G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ორგანოთა სისტემების მიხედვით მასალის დამუშავების და დიაგნოსტიკის ეროვნული </a:t>
            </a:r>
            <a:r>
              <a:rPr lang="ka-G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გაიდლაინების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შექმნა;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29E86E-78A0-4DBE-8459-2C216FD6D68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514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14813"/>
            <a:ext cx="5486400" cy="4357687"/>
          </a:xfr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უპირველესი ყოვლისა, უნდა გაუმჯობესდეს მდგომარება კიბოს ადრეულ სტადიაზე გამოვლენის თვალსაზრისით, რაც, თავის მხრივ, სიკვდილიანობის მაჩვენებლებზე იქონიებს ზეგავლენას.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a-G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დიაგნოსტიკის ხარისხის გაუმჯობესების  მიზნით ქვეყნის მასშტაბით უნდა მოხდეს ლაბორატორიული დიაგნოსტიკის უნიფიცირება;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რეგიონში მცხოვრები მოსახლეობის  სწორი დიაგნოსტიკისადმი ხელმისაწვდომობის გაზრდის მიზნით თანამედროვე ტექნიკური აღჭურვილობის მქონე ცენტრების (3-4 ცენტრი) ქვეყნის მასშტაბით გადანაწილება;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a-G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სხივური დიაგნოსტიკის როლი ძალზე დიდია კიბოს ადგილობრივ-რეგიონალური და სისტემური გავრცელების შეფასების თვალსაზრისით, რაც თავის მხრივ მნიშვნელოვანია </a:t>
            </a:r>
            <a:r>
              <a:rPr lang="ka-G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ოპერაბელობის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ან</a:t>
            </a:r>
            <a:r>
              <a:rPr lang="ka-G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მკურნალობის ეფექტური</a:t>
            </a:r>
            <a:r>
              <a:rPr lang="ka-G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მეთოდების შეფასების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მიზნით. საქართველოში კიბოს გავრცელების თავისებურებები გვკარნახობს, რომ საჭიროა სხივური დიაგნოსტიკის სხვადასხვა მეთოდების გაფართოება, ამასთან უნდა განისაზღვროს</a:t>
            </a:r>
            <a:r>
              <a:rPr lang="ka-G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სამედიცინო მომსახურების თითოეულ დონეზე გამოყენებული სხივური დიაგნოსტიკის მეთოდები.</a:t>
            </a:r>
            <a:endParaRPr lang="ka-G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a-G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ორგანოთა სისტემების მიხედვით მასალის დამუშავების და დიაგნოსტიკის ეროვნული </a:t>
            </a:r>
            <a:r>
              <a:rPr lang="ka-G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გაიდლაინების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შექმნა;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29E86E-78A0-4DBE-8459-2C216FD6D68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474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14813"/>
            <a:ext cx="5486400" cy="4357687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29E86E-78A0-4DBE-8459-2C216FD6D68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367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14813"/>
            <a:ext cx="5486400" cy="4357687"/>
          </a:xfr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უპირველესი ყოვლისა, უნდა გაუმჯობესდეს მდგომარება კიბოს ადრეულ სტადიაზე გამოვლენის თვალსაზრისით, რაც, თავის მხრივ, სიკვდილიანობის მაჩვენებლებზე იქონიებს ზეგავლენას.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a-G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დიაგნოსტიკის ხარისხის გაუმჯობესების  მიზნით ქვეყნის მასშტაბით უნდა მოხდეს ლაბორატორიული დიაგნოსტიკის უნიფიცირება;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რეგიონში მცხოვრები მოსახლეობის  სწორი დიაგნოსტიკისადმი ხელმისაწვდომობის გაზრდის მიზნით თანამედროვე ტექნიკური აღჭურვილობის მქონე ცენტრების (3-4 ცენტრი) ქვეყნის მასშტაბით გადანაწილება;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a-G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სხივური დიაგნოსტიკის როლი ძალზე დიდია კიბოს ადგილობრივ-რეგიონალური და სისტემური გავრცელების შეფასების თვალსაზრისით, რაც თავის მხრივ მნიშვნელოვანია </a:t>
            </a:r>
            <a:r>
              <a:rPr lang="ka-G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ოპერაბელობის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ან</a:t>
            </a:r>
            <a:r>
              <a:rPr lang="ka-G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მკურნალობის ეფექტური</a:t>
            </a:r>
            <a:r>
              <a:rPr lang="ka-G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მეთოდების შეფასების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მიზნით. საქართველოში კიბოს გავრცელების თავისებურებები გვკარნახობს, რომ საჭიროა სხივური დიაგნოსტიკის სხვადასხვა მეთოდების გაფართოება, ამასთან უნდა განისაზღვროს</a:t>
            </a:r>
            <a:r>
              <a:rPr lang="ka-G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სამედიცინო მომსახურების თითოეულ დონეზე გამოყენებული სხივური დიაგნოსტიკის მეთოდები.</a:t>
            </a:r>
            <a:endParaRPr lang="ka-G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a-G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ორგანოთა სისტემების მიხედვით მასალის დამუშავების და დიაგნოსტიკის ეროვნული </a:t>
            </a:r>
            <a:r>
              <a:rPr lang="ka-G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გაიდლაინების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შექმნა;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29E86E-78A0-4DBE-8459-2C216FD6D68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679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14813"/>
            <a:ext cx="5486400" cy="4357687"/>
          </a:xfrm>
        </p:spPr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უპირველესი ყოვლისა, უნდა გაუმჯობესდეს მდგომარება კიბოს ადრეულ სტადიაზე გამოვლენის თვალსაზრისით, რაც, თავის მხრივ, სიკვდილიანობის მაჩვენებლებზე იქონიებს ზეგავლენას.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a-G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დიაგნოსტიკის ხარისხის გაუმჯობესების  მიზნით ქვეყნის მასშტაბით უნდა მოხდეს ლაბორატორიული დიაგნოსტიკის უნიფიცირება;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რეგიონში მცხოვრები მოსახლეობის  სწორი დიაგნოსტიკისადმი ხელმისაწვდომობის გაზრდის მიზნით თანამედროვე ტექნიკური აღჭურვილობის მქონე ცენტრების (3-4 ცენტრი) ქვეყნის მასშტაბით გადანაწილება;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a-G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სხივური დიაგნოსტიკის როლი ძალზე დიდია კიბოს ადგილობრივ-რეგიონალური და სისტემური გავრცელების შეფასების თვალსაზრისით, რაც თავის მხრივ მნიშვნელოვანია </a:t>
            </a:r>
            <a:r>
              <a:rPr lang="ka-G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ოპერაბელობის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ან</a:t>
            </a:r>
            <a:r>
              <a:rPr lang="ka-G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მკურნალობის ეფექტური</a:t>
            </a:r>
            <a:r>
              <a:rPr lang="ka-G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მეთოდების შეფასების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მიზნით. საქართველოში კიბოს გავრცელების თავისებურებები გვკარნახობს, რომ საჭიროა სხივური დიაგნოსტიკის სხვადასხვა მეთოდების გაფართოება, ამასთან უნდა განისაზღვროს</a:t>
            </a:r>
            <a:r>
              <a:rPr lang="ka-GE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სამედიცინო მომსახურების თითოეულ დონეზე გამოყენებული სხივური დიაგნოსტიკის მეთოდები.</a:t>
            </a:r>
            <a:endParaRPr lang="ka-G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a-G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ორგანოთა სისტემების მიხედვით მასალის დამუშავების და დიაგნოსტიკის ეროვნული </a:t>
            </a:r>
            <a:r>
              <a:rPr lang="ka-GE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გაიდლაინების</a:t>
            </a:r>
            <a:r>
              <a:rPr lang="ka-G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შექმნა;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29E86E-78A0-4DBE-8459-2C216FD6D68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683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E1B2-FC7D-4067-8F70-9D64859188F0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08E2-3FB0-4F37-8C75-EB9635F44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8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E1B2-FC7D-4067-8F70-9D64859188F0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08E2-3FB0-4F37-8C75-EB9635F44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7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E1B2-FC7D-4067-8F70-9D64859188F0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08E2-3FB0-4F37-8C75-EB9635F44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E1B2-FC7D-4067-8F70-9D64859188F0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08E2-3FB0-4F37-8C75-EB9635F44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9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E1B2-FC7D-4067-8F70-9D64859188F0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08E2-3FB0-4F37-8C75-EB9635F44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5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E1B2-FC7D-4067-8F70-9D64859188F0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08E2-3FB0-4F37-8C75-EB9635F44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4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E1B2-FC7D-4067-8F70-9D64859188F0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08E2-3FB0-4F37-8C75-EB9635F44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66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E1B2-FC7D-4067-8F70-9D64859188F0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08E2-3FB0-4F37-8C75-EB9635F44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06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E1B2-FC7D-4067-8F70-9D64859188F0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08E2-3FB0-4F37-8C75-EB9635F44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E1B2-FC7D-4067-8F70-9D64859188F0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08E2-3FB0-4F37-8C75-EB9635F44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4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BE1B2-FC7D-4067-8F70-9D64859188F0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B08E2-3FB0-4F37-8C75-EB9635F44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86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BE1B2-FC7D-4067-8F70-9D64859188F0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B08E2-3FB0-4F37-8C75-EB9635F44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2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9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2211" y="1106321"/>
            <a:ext cx="10507578" cy="2495717"/>
          </a:xfrm>
        </p:spPr>
        <p:txBody>
          <a:bodyPr>
            <a:normAutofit fontScale="90000"/>
          </a:bodyPr>
          <a:lstStyle/>
          <a:p>
            <a:r>
              <a:rPr lang="ka-GE" sz="4400" b="1" dirty="0">
                <a:solidFill>
                  <a:srgbClr val="C00000"/>
                </a:solidFill>
              </a:rPr>
              <a:t>საქართველოს </a:t>
            </a:r>
            <a:r>
              <a:rPr lang="en-US" sz="4400" b="1" dirty="0" err="1">
                <a:solidFill>
                  <a:srgbClr val="C00000"/>
                </a:solidFill>
              </a:rPr>
              <a:t>კიბოს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ka-GE" sz="4400" b="1" dirty="0">
                <a:solidFill>
                  <a:srgbClr val="C00000"/>
                </a:solidFill>
              </a:rPr>
              <a:t>პოპულაციური </a:t>
            </a:r>
            <a:r>
              <a:rPr lang="ka-GE" sz="4400" b="1">
                <a:solidFill>
                  <a:srgbClr val="C00000"/>
                </a:solidFill>
              </a:rPr>
              <a:t>რეგისტრის მონაცემთა                      </a:t>
            </a:r>
            <a:r>
              <a:rPr lang="ka-GE" sz="4400" b="1" dirty="0">
                <a:solidFill>
                  <a:srgbClr val="C00000"/>
                </a:solidFill>
              </a:rPr>
              <a:t>პირველადი ანალიზი</a:t>
            </a:r>
            <a:br>
              <a:rPr lang="ka-GE" sz="4400" b="1" dirty="0">
                <a:solidFill>
                  <a:srgbClr val="C00000"/>
                </a:solidFill>
              </a:rPr>
            </a:br>
            <a:r>
              <a:rPr lang="ka-GE" sz="4400" b="1" dirty="0">
                <a:solidFill>
                  <a:srgbClr val="C00000"/>
                </a:solidFill>
              </a:rPr>
              <a:t>2015-2017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91789"/>
            <a:ext cx="9144000" cy="1006641"/>
          </a:xfrm>
        </p:spPr>
        <p:txBody>
          <a:bodyPr>
            <a:normAutofit/>
          </a:bodyPr>
          <a:lstStyle/>
          <a:p>
            <a:r>
              <a:rPr lang="ka-GE" sz="2800" b="1" dirty="0">
                <a:solidFill>
                  <a:srgbClr val="002060"/>
                </a:solidFill>
              </a:rPr>
              <a:t>28 მარტი, 2018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5793335"/>
            <a:ext cx="12192000" cy="1050379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ka-GE" altLang="ka-GE"/>
          </a:p>
        </p:txBody>
      </p:sp>
      <p:pic>
        <p:nvPicPr>
          <p:cNvPr id="5" name="Picture 1030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20" y="5872478"/>
            <a:ext cx="1184581" cy="89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17667" y="6138905"/>
            <a:ext cx="46085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ka-GE" altLang="ka-GE" sz="1400" b="1" dirty="0">
                <a:solidFill>
                  <a:schemeClr val="bg1"/>
                </a:solidFill>
              </a:rPr>
              <a:t>დაავადებათა კონტროლისა და საზოგადოებრივი ჯანმრთელობის ეროვნული ცენტრი</a:t>
            </a:r>
            <a:endParaRPr lang="ru-RU" altLang="ka-GE" sz="1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44661" y="6133858"/>
            <a:ext cx="1446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a-GE" dirty="0">
                <a:solidFill>
                  <a:schemeClr val="bg1"/>
                </a:solidFill>
              </a:rPr>
              <a:t>www.ncdc.ge</a:t>
            </a:r>
            <a:endParaRPr lang="ru-RU" altLang="ka-G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42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942" y="145142"/>
            <a:ext cx="11105536" cy="1152715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>
                <a:solidFill>
                  <a:srgbClr val="C00000"/>
                </a:solidFill>
              </a:rPr>
              <a:t>კიბოს ახალი შემთხვევების განაწილება დიაგნოზის დასმის მომენტში დაავადების სტადიის  მიხედვით (%)</a:t>
            </a:r>
            <a:endParaRPr lang="en-US" sz="3200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948954"/>
              </p:ext>
            </p:extLst>
          </p:nvPr>
        </p:nvGraphicFramePr>
        <p:xfrm>
          <a:off x="402421" y="1592824"/>
          <a:ext cx="11234057" cy="450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0126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942" y="145142"/>
            <a:ext cx="11105536" cy="961763"/>
          </a:xfrm>
        </p:spPr>
        <p:txBody>
          <a:bodyPr>
            <a:noAutofit/>
          </a:bodyPr>
          <a:lstStyle/>
          <a:p>
            <a:pPr algn="ctr"/>
            <a:r>
              <a:rPr lang="ka-GE" sz="3000" b="1" dirty="0">
                <a:solidFill>
                  <a:srgbClr val="C00000"/>
                </a:solidFill>
              </a:rPr>
              <a:t>მიზნობრივი პოპულაციის კიბოს სკრინინგით მოცვის მაჩვენებელები კიბოს ლოკალიზაციის მიხედვით, 2016</a:t>
            </a:r>
            <a:endParaRPr lang="en-US" sz="3000" dirty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897323"/>
              </p:ext>
            </p:extLst>
          </p:nvPr>
        </p:nvGraphicFramePr>
        <p:xfrm>
          <a:off x="2349895" y="1245149"/>
          <a:ext cx="7180294" cy="2717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8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329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515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4584">
                <a:tc rowSpan="2">
                  <a:txBody>
                    <a:bodyPr/>
                    <a:lstStyle/>
                    <a:p>
                      <a:pPr algn="ctr"/>
                      <a:r>
                        <a:rPr lang="ka-GE" sz="2200" dirty="0">
                          <a:solidFill>
                            <a:schemeClr val="bg1"/>
                          </a:solidFill>
                        </a:rPr>
                        <a:t>კიბოს ლოკალიზაცია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ka-GE" sz="2200" baseline="0" dirty="0">
                          <a:solidFill>
                            <a:schemeClr val="bg1"/>
                          </a:solidFill>
                        </a:rPr>
                        <a:t>მოცვის მაჩვენებელი</a:t>
                      </a:r>
                      <a:r>
                        <a:rPr lang="ka-GE" sz="2200" dirty="0">
                          <a:solidFill>
                            <a:schemeClr val="bg1"/>
                          </a:solidFill>
                        </a:rPr>
                        <a:t>   (%)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2054">
                <a:tc vMerge="1">
                  <a:txBody>
                    <a:bodyPr/>
                    <a:lstStyle/>
                    <a:p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400" b="1" dirty="0">
                          <a:solidFill>
                            <a:srgbClr val="C00000"/>
                          </a:solidFill>
                        </a:rPr>
                        <a:t>თბილისი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400" b="1" dirty="0">
                          <a:solidFill>
                            <a:srgbClr val="C00000"/>
                          </a:solidFill>
                        </a:rPr>
                        <a:t>რეგიონები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2054">
                <a:tc>
                  <a:txBody>
                    <a:bodyPr/>
                    <a:lstStyle/>
                    <a:p>
                      <a:r>
                        <a:rPr lang="ka-GE" sz="2400" b="1" dirty="0">
                          <a:solidFill>
                            <a:srgbClr val="002060"/>
                          </a:solidFill>
                        </a:rPr>
                        <a:t>ძუძუ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400" b="1" dirty="0">
                          <a:solidFill>
                            <a:srgbClr val="002060"/>
                          </a:solidFill>
                        </a:rPr>
                        <a:t>18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400" b="1" dirty="0">
                          <a:solidFill>
                            <a:srgbClr val="002060"/>
                          </a:solidFill>
                        </a:rPr>
                        <a:t>9.2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3076">
                <a:tc>
                  <a:txBody>
                    <a:bodyPr/>
                    <a:lstStyle/>
                    <a:p>
                      <a:r>
                        <a:rPr lang="ka-GE" sz="2400" b="1" dirty="0">
                          <a:solidFill>
                            <a:srgbClr val="002060"/>
                          </a:solidFill>
                        </a:rPr>
                        <a:t>საშვილოსნოს</a:t>
                      </a:r>
                      <a:r>
                        <a:rPr lang="ka-GE" sz="2400" b="1" baseline="0" dirty="0">
                          <a:solidFill>
                            <a:srgbClr val="002060"/>
                          </a:solidFill>
                        </a:rPr>
                        <a:t> ყელი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400" b="1" dirty="0">
                          <a:solidFill>
                            <a:srgbClr val="002060"/>
                          </a:solidFill>
                        </a:rPr>
                        <a:t>18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400" b="1" dirty="0">
                          <a:solidFill>
                            <a:srgbClr val="002060"/>
                          </a:solidFill>
                        </a:rPr>
                        <a:t>11.5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2054">
                <a:tc>
                  <a:txBody>
                    <a:bodyPr/>
                    <a:lstStyle/>
                    <a:p>
                      <a:r>
                        <a:rPr lang="ka-GE" sz="2400" b="1" dirty="0">
                          <a:solidFill>
                            <a:srgbClr val="002060"/>
                          </a:solidFill>
                        </a:rPr>
                        <a:t>კოლორექტული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400" b="1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400" b="1" dirty="0">
                          <a:solidFill>
                            <a:srgbClr val="002060"/>
                          </a:solidFill>
                        </a:rPr>
                        <a:t>1.6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1731">
                <a:tc>
                  <a:txBody>
                    <a:bodyPr/>
                    <a:lstStyle/>
                    <a:p>
                      <a:r>
                        <a:rPr lang="ka-GE" sz="2400" b="1" dirty="0">
                          <a:solidFill>
                            <a:srgbClr val="002060"/>
                          </a:solidFill>
                        </a:rPr>
                        <a:t>პროსტატა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400" b="1" dirty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400" b="1" dirty="0">
                          <a:solidFill>
                            <a:srgbClr val="002060"/>
                          </a:solidFill>
                        </a:rPr>
                        <a:t>3.3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6257" y="4170948"/>
            <a:ext cx="11774906" cy="246221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>
                <a:solidFill>
                  <a:srgbClr val="C00000"/>
                </a:solidFill>
              </a:rPr>
              <a:t>კიბოს სკრინინგის მოცვის მაჩვენებელები სხვა ქვეყნებში</a:t>
            </a:r>
          </a:p>
          <a:p>
            <a:pPr algn="ctr"/>
            <a:endParaRPr lang="ka-GE" sz="1000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400" b="1" dirty="0" smtClean="0">
                <a:solidFill>
                  <a:srgbClr val="002060"/>
                </a:solidFill>
              </a:rPr>
              <a:t>ძუძუს: ფინეთი - 80%, შვედეთი - 81%, საბერძნეთი - 40%, პორტუგალია - 34%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400" b="1" dirty="0" smtClean="0">
                <a:solidFill>
                  <a:srgbClr val="002060"/>
                </a:solidFill>
              </a:rPr>
              <a:t>საშვილოსნოს ყელი - განვითარებულ ქვეყნებში საშუალო მაჩვენებელი 63% (ვარირებს ≈45-80%-ის ფარგლებში), განვითარებად ქვეყნებში საშუალო მაჩვენებელი 19% (ვარირებს 1-40%-მდე)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a-GE" sz="2400" b="1" dirty="0" smtClean="0">
                <a:solidFill>
                  <a:srgbClr val="002060"/>
                </a:solidFill>
              </a:rPr>
              <a:t>კოლორექტული: თურქეთი - 30%, ნორვეგია - 64%, მონტენეგრო - 33%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41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942" y="145142"/>
            <a:ext cx="11105536" cy="1152715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>
                <a:solidFill>
                  <a:srgbClr val="C00000"/>
                </a:solidFill>
              </a:rPr>
              <a:t>კიბოს ახალი შემთხვევების ხვედრითი წილი ჩატარებული მკურნალობის მიხედვით, საქართველო</a:t>
            </a:r>
            <a:endParaRPr lang="en-US" sz="3200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128445"/>
              </p:ext>
            </p:extLst>
          </p:nvPr>
        </p:nvGraphicFramePr>
        <p:xfrm>
          <a:off x="530942" y="1297856"/>
          <a:ext cx="11234057" cy="4220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322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942" y="145142"/>
            <a:ext cx="11105536" cy="1300200"/>
          </a:xfrm>
        </p:spPr>
        <p:txBody>
          <a:bodyPr>
            <a:noAutofit/>
          </a:bodyPr>
          <a:lstStyle/>
          <a:p>
            <a:pPr algn="ctr"/>
            <a:r>
              <a:rPr lang="ka-GE" sz="3000" b="1" dirty="0">
                <a:solidFill>
                  <a:srgbClr val="C00000"/>
                </a:solidFill>
              </a:rPr>
              <a:t>კიბოს ახალი შემთხვევების % რომელიც სხვადასხვა სახის სამედიცინო მომსახურებას საჭიროებს</a:t>
            </a:r>
            <a:br>
              <a:rPr lang="ka-GE" sz="3000" b="1" dirty="0">
                <a:solidFill>
                  <a:srgbClr val="C00000"/>
                </a:solidFill>
              </a:rPr>
            </a:br>
            <a:r>
              <a:rPr lang="ka-GE" sz="3000" b="1" dirty="0">
                <a:solidFill>
                  <a:srgbClr val="C00000"/>
                </a:solidFill>
              </a:rPr>
              <a:t>(ამერიკის კიბოს ნაციონალური ინსტიტუტის შეფასებით)</a:t>
            </a:r>
            <a:endParaRPr lang="en-US" sz="3000" dirty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988926"/>
              </p:ext>
            </p:extLst>
          </p:nvPr>
        </p:nvGraphicFramePr>
        <p:xfrm>
          <a:off x="1681316" y="1781379"/>
          <a:ext cx="8583562" cy="4115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2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326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94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432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6113">
                <a:tc>
                  <a:txBody>
                    <a:bodyPr/>
                    <a:lstStyle/>
                    <a:p>
                      <a:pPr algn="ctr"/>
                      <a:r>
                        <a:rPr lang="ka-GE" sz="2200" dirty="0">
                          <a:solidFill>
                            <a:schemeClr val="bg1"/>
                          </a:solidFill>
                        </a:rPr>
                        <a:t>ქვეყნები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200" dirty="0">
                          <a:solidFill>
                            <a:schemeClr val="bg1"/>
                          </a:solidFill>
                        </a:rPr>
                        <a:t>ქირურგიული</a:t>
                      </a:r>
                      <a:r>
                        <a:rPr lang="ka-GE" sz="2200" baseline="0" dirty="0">
                          <a:solidFill>
                            <a:schemeClr val="bg1"/>
                          </a:solidFill>
                        </a:rPr>
                        <a:t> ჩარევა (%)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200" dirty="0">
                          <a:solidFill>
                            <a:schemeClr val="bg1"/>
                          </a:solidFill>
                        </a:rPr>
                        <a:t>ქიმიოთერაპია    (%)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200" dirty="0">
                          <a:solidFill>
                            <a:schemeClr val="bg1"/>
                          </a:solidFill>
                        </a:rPr>
                        <a:t>რადიოთერაპია (%)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6113">
                <a:tc>
                  <a:txBody>
                    <a:bodyPr/>
                    <a:lstStyle/>
                    <a:p>
                      <a:r>
                        <a:rPr lang="ka-GE" sz="2400" b="1" dirty="0">
                          <a:solidFill>
                            <a:srgbClr val="C00000"/>
                          </a:solidFill>
                        </a:rPr>
                        <a:t>საქართველო (არსებული)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400" b="1" dirty="0">
                          <a:solidFill>
                            <a:srgbClr val="C00000"/>
                          </a:solidFill>
                        </a:rPr>
                        <a:t>55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400" b="1" dirty="0">
                          <a:solidFill>
                            <a:srgbClr val="C00000"/>
                          </a:solidFill>
                        </a:rPr>
                        <a:t>18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400" b="1" dirty="0">
                          <a:solidFill>
                            <a:srgbClr val="C00000"/>
                          </a:solidFill>
                        </a:rPr>
                        <a:t>11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6113">
                <a:tc>
                  <a:txBody>
                    <a:bodyPr/>
                    <a:lstStyle/>
                    <a:p>
                      <a:r>
                        <a:rPr lang="ka-GE" sz="2400" b="1" dirty="0">
                          <a:solidFill>
                            <a:srgbClr val="002060"/>
                          </a:solidFill>
                        </a:rPr>
                        <a:t>საქართველო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400" b="1" dirty="0">
                          <a:solidFill>
                            <a:srgbClr val="002060"/>
                          </a:solidFill>
                        </a:rPr>
                        <a:t>51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400" b="1" dirty="0">
                          <a:solidFill>
                            <a:srgbClr val="002060"/>
                          </a:solidFill>
                        </a:rPr>
                        <a:t>72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400" b="1" dirty="0">
                          <a:solidFill>
                            <a:srgbClr val="002060"/>
                          </a:solidFill>
                        </a:rPr>
                        <a:t>57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6113">
                <a:tc>
                  <a:txBody>
                    <a:bodyPr/>
                    <a:lstStyle/>
                    <a:p>
                      <a:r>
                        <a:rPr lang="ka-GE" sz="2400" b="1" dirty="0">
                          <a:solidFill>
                            <a:srgbClr val="002060"/>
                          </a:solidFill>
                        </a:rPr>
                        <a:t>სომხეთი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400" b="1" dirty="0">
                          <a:solidFill>
                            <a:srgbClr val="002060"/>
                          </a:solidFill>
                        </a:rPr>
                        <a:t>42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400" b="1" dirty="0">
                          <a:solidFill>
                            <a:srgbClr val="002060"/>
                          </a:solidFill>
                        </a:rPr>
                        <a:t>67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400" b="1" dirty="0">
                          <a:solidFill>
                            <a:srgbClr val="002060"/>
                          </a:solidFill>
                        </a:rPr>
                        <a:t>52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6113">
                <a:tc>
                  <a:txBody>
                    <a:bodyPr/>
                    <a:lstStyle/>
                    <a:p>
                      <a:r>
                        <a:rPr lang="ka-GE" sz="2400" b="1" dirty="0">
                          <a:solidFill>
                            <a:srgbClr val="002060"/>
                          </a:solidFill>
                        </a:rPr>
                        <a:t>ბელარუსი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400" b="1" dirty="0">
                          <a:solidFill>
                            <a:srgbClr val="002060"/>
                          </a:solidFill>
                        </a:rPr>
                        <a:t>51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400" b="1" dirty="0">
                          <a:solidFill>
                            <a:srgbClr val="002060"/>
                          </a:solidFill>
                        </a:rPr>
                        <a:t>70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400" b="1" dirty="0">
                          <a:solidFill>
                            <a:srgbClr val="002060"/>
                          </a:solidFill>
                        </a:rPr>
                        <a:t>55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6113">
                <a:tc>
                  <a:txBody>
                    <a:bodyPr/>
                    <a:lstStyle/>
                    <a:p>
                      <a:r>
                        <a:rPr lang="ka-GE" sz="2400" b="1" dirty="0">
                          <a:solidFill>
                            <a:srgbClr val="002060"/>
                          </a:solidFill>
                        </a:rPr>
                        <a:t>ლიტვა 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400" b="1" dirty="0">
                          <a:solidFill>
                            <a:srgbClr val="002060"/>
                          </a:solidFill>
                        </a:rPr>
                        <a:t>51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400" b="1" dirty="0">
                          <a:solidFill>
                            <a:srgbClr val="002060"/>
                          </a:solidFill>
                        </a:rPr>
                        <a:t>75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400" b="1" dirty="0">
                          <a:solidFill>
                            <a:srgbClr val="002060"/>
                          </a:solidFill>
                        </a:rPr>
                        <a:t>60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6113">
                <a:tc>
                  <a:txBody>
                    <a:bodyPr/>
                    <a:lstStyle/>
                    <a:p>
                      <a:r>
                        <a:rPr lang="ka-GE" sz="2400" b="1" dirty="0">
                          <a:solidFill>
                            <a:srgbClr val="002060"/>
                          </a:solidFill>
                        </a:rPr>
                        <a:t>მოლდოვა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400" b="1" dirty="0">
                          <a:solidFill>
                            <a:srgbClr val="002060"/>
                          </a:solidFill>
                        </a:rPr>
                        <a:t>65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400" b="1" dirty="0">
                          <a:solidFill>
                            <a:srgbClr val="002060"/>
                          </a:solidFill>
                        </a:rPr>
                        <a:t>74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2400" b="1" dirty="0">
                          <a:solidFill>
                            <a:srgbClr val="002060"/>
                          </a:solidFill>
                        </a:rPr>
                        <a:t>59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388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30" y="145142"/>
            <a:ext cx="8340008" cy="1023257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>
                <a:solidFill>
                  <a:srgbClr val="C00000"/>
                </a:solidFill>
              </a:rPr>
              <a:t>ქალებში ყველაზე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ka-GE" sz="3200" b="1" dirty="0">
                <a:solidFill>
                  <a:srgbClr val="C00000"/>
                </a:solidFill>
              </a:rPr>
              <a:t>მაღალი ავადობის მქონე                                   ხუთი  ლოკალიზაციის კიბო</a:t>
            </a:r>
            <a:endParaRPr lang="en-US" sz="3200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359490"/>
              </p:ext>
            </p:extLst>
          </p:nvPr>
        </p:nvGraphicFramePr>
        <p:xfrm>
          <a:off x="80211" y="1777999"/>
          <a:ext cx="11506414" cy="4758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27958" y="145142"/>
            <a:ext cx="2759242" cy="3416320"/>
          </a:xfrm>
          <a:prstGeom prst="rect">
            <a:avLst/>
          </a:prstGeom>
          <a:solidFill>
            <a:schemeClr val="bg1"/>
          </a:solidFill>
          <a:ln w="57150">
            <a:solidFill>
              <a:srgbClr val="FC64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>
                <a:solidFill>
                  <a:srgbClr val="002060"/>
                </a:solidFill>
              </a:rPr>
              <a:t>გლობალურად, 2015:</a:t>
            </a:r>
          </a:p>
          <a:p>
            <a:pPr algn="ctr"/>
            <a:r>
              <a:rPr lang="ka-GE" sz="2400" b="1" dirty="0">
                <a:solidFill>
                  <a:srgbClr val="002060"/>
                </a:solidFill>
              </a:rPr>
              <a:t>ძუძუ</a:t>
            </a:r>
          </a:p>
          <a:p>
            <a:pPr algn="ctr"/>
            <a:r>
              <a:rPr lang="ka-GE" sz="2400" b="1" dirty="0">
                <a:solidFill>
                  <a:srgbClr val="002060"/>
                </a:solidFill>
              </a:rPr>
              <a:t>კოლორექტული</a:t>
            </a:r>
          </a:p>
          <a:p>
            <a:pPr algn="ctr"/>
            <a:r>
              <a:rPr lang="ka-GE" sz="2400" b="1" dirty="0">
                <a:solidFill>
                  <a:srgbClr val="002060"/>
                </a:solidFill>
              </a:rPr>
              <a:t>ფილტვი</a:t>
            </a:r>
          </a:p>
          <a:p>
            <a:pPr algn="ctr"/>
            <a:r>
              <a:rPr lang="ka-GE" sz="2400" b="1" dirty="0">
                <a:solidFill>
                  <a:srgbClr val="002060"/>
                </a:solidFill>
              </a:rPr>
              <a:t>საშვილოსნოს ყელი</a:t>
            </a:r>
          </a:p>
          <a:p>
            <a:pPr algn="ctr"/>
            <a:r>
              <a:rPr lang="ka-GE" sz="2400" b="1" dirty="0">
                <a:solidFill>
                  <a:srgbClr val="002060"/>
                </a:solidFill>
              </a:rPr>
              <a:t>საშვილოსნოს ტანი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7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9" y="145143"/>
            <a:ext cx="11638213" cy="1019980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>
                <a:solidFill>
                  <a:srgbClr val="C00000"/>
                </a:solidFill>
              </a:rPr>
              <a:t>ქალთა შორის მაღალი ავადობის მქონე კიბოს                       ასაკ-სპეციფიკური მაჩვენებელი 100000 ქალზე</a:t>
            </a:r>
            <a:endParaRPr lang="en-US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66CB8A49-27F8-4DCA-BC09-7603428359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6214962"/>
              </p:ext>
            </p:extLst>
          </p:nvPr>
        </p:nvGraphicFramePr>
        <p:xfrm>
          <a:off x="427703" y="1286933"/>
          <a:ext cx="11356257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7710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9" y="145143"/>
            <a:ext cx="11638213" cy="739760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>
                <a:solidFill>
                  <a:srgbClr val="C00000"/>
                </a:solidFill>
                <a:latin typeface="Sylfaen" panose="010A0502050306030303" pitchFamily="18" charset="0"/>
              </a:rPr>
              <a:t>ქალთა შორის მაღალი ავადობის მქონე კიბოს სტადიები გამოვლენისას</a:t>
            </a:r>
            <a:endParaRPr lang="en-US" sz="3200" dirty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17646139"/>
              </p:ext>
            </p:extLst>
          </p:nvPr>
        </p:nvGraphicFramePr>
        <p:xfrm>
          <a:off x="486697" y="884903"/>
          <a:ext cx="11341510" cy="4866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8667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757" y="143899"/>
            <a:ext cx="11486147" cy="995089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>
                <a:solidFill>
                  <a:srgbClr val="C00000"/>
                </a:solidFill>
              </a:rPr>
              <a:t>ძუძუს კიბოს ინციდენტობა საქართველოსა და            ევროპის რეგიონში</a:t>
            </a:r>
            <a:endParaRPr lang="en-US" sz="3200" dirty="0">
              <a:solidFill>
                <a:srgbClr val="C00000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053138111"/>
              </p:ext>
            </p:extLst>
          </p:nvPr>
        </p:nvGraphicFramePr>
        <p:xfrm>
          <a:off x="1976284" y="1443012"/>
          <a:ext cx="8530547" cy="4831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4011826" y="6408501"/>
            <a:ext cx="861677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ka-GE" i="1">
                <a:ea typeface="Calibri" panose="020F0502020204030204" pitchFamily="34" charset="0"/>
                <a:cs typeface="Sylfaen" panose="010A0502050306030303" pitchFamily="18" charset="0"/>
              </a:rPr>
              <a:t>წყარო</a:t>
            </a:r>
            <a:r>
              <a:rPr lang="ka-GE" i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ka-GE" i="1">
                <a:ea typeface="Calibri" panose="020F0502020204030204" pitchFamily="34" charset="0"/>
                <a:cs typeface="Sylfaen" panose="010A0502050306030303" pitchFamily="18" charset="0"/>
              </a:rPr>
              <a:t>ჯანმო</a:t>
            </a:r>
            <a:r>
              <a:rPr lang="ka-GE" i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ka-GE" i="1">
                <a:ea typeface="Calibri" panose="020F0502020204030204" pitchFamily="34" charset="0"/>
                <a:cs typeface="Sylfaen" panose="010A0502050306030303" pitchFamily="18" charset="0"/>
              </a:rPr>
              <a:t>ს</a:t>
            </a:r>
            <a:r>
              <a:rPr lang="ka-GE" i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a-GE" i="1">
                <a:ea typeface="Calibri" panose="020F0502020204030204" pitchFamily="34" charset="0"/>
                <a:cs typeface="Sylfaen" panose="010A0502050306030303" pitchFamily="18" charset="0"/>
              </a:rPr>
              <a:t>მონაცემთა</a:t>
            </a:r>
            <a:r>
              <a:rPr lang="ka-GE" i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a-GE" i="1">
                <a:ea typeface="Calibri" panose="020F0502020204030204" pitchFamily="34" charset="0"/>
                <a:cs typeface="Sylfaen" panose="010A0502050306030303" pitchFamily="18" charset="0"/>
              </a:rPr>
              <a:t>ბაზა</a:t>
            </a:r>
            <a:r>
              <a:rPr lang="ka-GE" i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„</a:t>
            </a:r>
            <a:r>
              <a:rPr lang="ka-GE" i="1">
                <a:ea typeface="Calibri" panose="020F0502020204030204" pitchFamily="34" charset="0"/>
                <a:cs typeface="Sylfaen" panose="010A0502050306030303" pitchFamily="18" charset="0"/>
              </a:rPr>
              <a:t>ჯანმრთელობა</a:t>
            </a:r>
            <a:r>
              <a:rPr lang="ka-GE" i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a-GE" i="1">
                <a:ea typeface="Calibri" panose="020F0502020204030204" pitchFamily="34" charset="0"/>
                <a:cs typeface="Sylfaen" panose="010A0502050306030303" pitchFamily="18" charset="0"/>
              </a:rPr>
              <a:t>ყველასათვის</a:t>
            </a:r>
            <a:r>
              <a:rPr lang="ka-GE" i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“, </a:t>
            </a:r>
            <a:r>
              <a:rPr lang="ka-GE" i="1">
                <a:ea typeface="Calibri" panose="020F0502020204030204" pitchFamily="34" charset="0"/>
                <a:cs typeface="Sylfaen" panose="010A0502050306030303" pitchFamily="18" charset="0"/>
              </a:rPr>
              <a:t>დკსჯეც</a:t>
            </a:r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969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81" y="244445"/>
            <a:ext cx="11889148" cy="1325563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>
                <a:solidFill>
                  <a:srgbClr val="C00000"/>
                </a:solidFill>
              </a:rPr>
              <a:t>ძუძუს კიბოს ასაკ-სტანდარტიზებილი ავადობისა და საკვდილიანობის მაჩვენებლები გლობალურად და რეგიონების მიხედვით მსოფლიოში, 2015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0747" y="6361729"/>
            <a:ext cx="587458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ka-GE" i="1" dirty="0">
                <a:ea typeface="Calibri" panose="020F0502020204030204" pitchFamily="34" charset="0"/>
                <a:cs typeface="Sylfaen" panose="010A0502050306030303" pitchFamily="18" charset="0"/>
              </a:rPr>
              <a:t>წყარო</a:t>
            </a:r>
            <a:r>
              <a:rPr lang="ka-GE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i="1" dirty="0"/>
              <a:t>JAMA </a:t>
            </a:r>
            <a:r>
              <a:rPr lang="en-US" i="1" dirty="0" err="1"/>
              <a:t>Oncol</a:t>
            </a:r>
            <a:r>
              <a:rPr lang="en-US" i="1" dirty="0"/>
              <a:t>.</a:t>
            </a:r>
            <a:r>
              <a:rPr lang="en-US" dirty="0"/>
              <a:t> 2017; 3 (4):524-548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E20FFAA0-7F79-4698-8478-DB091735E0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8109704"/>
              </p:ext>
            </p:extLst>
          </p:nvPr>
        </p:nvGraphicFramePr>
        <p:xfrm>
          <a:off x="422694" y="1846054"/>
          <a:ext cx="11095538" cy="4433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1383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81" y="244445"/>
            <a:ext cx="11740551" cy="1325563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>
                <a:solidFill>
                  <a:srgbClr val="C00000"/>
                </a:solidFill>
              </a:rPr>
              <a:t>კოლორექტული კიბოს ასაკ-სტანდარტიზებილი ავადობისა და საკვდილიანობის მაჩვენებლები გლობალურად და რეგიონების მიხედვით მსოფლიოში, ქალები 2015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0747" y="6361729"/>
            <a:ext cx="587458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ka-GE" i="1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წყარო</a:t>
            </a:r>
            <a:r>
              <a:rPr lang="ka-GE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i="1" dirty="0">
                <a:solidFill>
                  <a:srgbClr val="002060"/>
                </a:solidFill>
              </a:rPr>
              <a:t>JAMA </a:t>
            </a:r>
            <a:r>
              <a:rPr lang="en-US" i="1" dirty="0" err="1">
                <a:solidFill>
                  <a:srgbClr val="002060"/>
                </a:solidFill>
              </a:rPr>
              <a:t>Oncol</a:t>
            </a:r>
            <a:r>
              <a:rPr lang="en-US" i="1" dirty="0">
                <a:solidFill>
                  <a:srgbClr val="002060"/>
                </a:solidFill>
              </a:rPr>
              <a:t>.</a:t>
            </a:r>
            <a:r>
              <a:rPr lang="en-US" dirty="0">
                <a:solidFill>
                  <a:srgbClr val="002060"/>
                </a:solidFill>
              </a:rPr>
              <a:t> 2017; 3 (4):524-548  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85F6A3A6-1EB1-4A37-898C-E6DE0A8356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1829051"/>
              </p:ext>
            </p:extLst>
          </p:nvPr>
        </p:nvGraphicFramePr>
        <p:xfrm>
          <a:off x="628650" y="1838325"/>
          <a:ext cx="11058525" cy="452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6114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862" y="0"/>
            <a:ext cx="11205713" cy="737937"/>
          </a:xfrm>
        </p:spPr>
        <p:txBody>
          <a:bodyPr>
            <a:normAutofit fontScale="90000"/>
          </a:bodyPr>
          <a:lstStyle/>
          <a:p>
            <a:pPr algn="ctr"/>
            <a:r>
              <a:rPr lang="ka-GE" sz="3600" b="1" dirty="0">
                <a:solidFill>
                  <a:srgbClr val="C00000"/>
                </a:solidFill>
              </a:rPr>
              <a:t>კიბოს ავადობა საქართველოსა და ევროპის რეგიონში</a:t>
            </a:r>
            <a:endParaRPr lang="en-US" sz="3600" dirty="0">
              <a:solidFill>
                <a:srgbClr val="C000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21173489"/>
              </p:ext>
            </p:extLst>
          </p:nvPr>
        </p:nvGraphicFramePr>
        <p:xfrm>
          <a:off x="866274" y="891895"/>
          <a:ext cx="10347157" cy="4466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4209536" y="5418925"/>
            <a:ext cx="798246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ka-GE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a-GE" b="1" i="1" dirty="0">
                <a:ea typeface="Calibri" panose="020F0502020204030204" pitchFamily="34" charset="0"/>
                <a:cs typeface="Sylfaen" panose="010A0502050306030303" pitchFamily="18" charset="0"/>
              </a:rPr>
              <a:t>წყარო</a:t>
            </a:r>
            <a:r>
              <a:rPr lang="ka-GE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ka-GE" b="1" i="1" dirty="0">
                <a:ea typeface="Calibri" panose="020F0502020204030204" pitchFamily="34" charset="0"/>
                <a:cs typeface="Sylfaen" panose="010A0502050306030303" pitchFamily="18" charset="0"/>
              </a:rPr>
              <a:t>ჯანმო</a:t>
            </a:r>
            <a:r>
              <a:rPr lang="ka-GE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ka-GE" b="1" i="1" dirty="0">
                <a:ea typeface="Calibri" panose="020F0502020204030204" pitchFamily="34" charset="0"/>
                <a:cs typeface="Sylfaen" panose="010A0502050306030303" pitchFamily="18" charset="0"/>
              </a:rPr>
              <a:t>ს</a:t>
            </a:r>
            <a:r>
              <a:rPr lang="ka-GE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a-GE" b="1" i="1" dirty="0">
                <a:ea typeface="Calibri" panose="020F0502020204030204" pitchFamily="34" charset="0"/>
                <a:cs typeface="Sylfaen" panose="010A0502050306030303" pitchFamily="18" charset="0"/>
              </a:rPr>
              <a:t>მონაცემთა</a:t>
            </a:r>
            <a:r>
              <a:rPr lang="ka-GE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a-GE" b="1" i="1" dirty="0">
                <a:ea typeface="Calibri" panose="020F0502020204030204" pitchFamily="34" charset="0"/>
                <a:cs typeface="Sylfaen" panose="010A0502050306030303" pitchFamily="18" charset="0"/>
              </a:rPr>
              <a:t>ბაზა</a:t>
            </a:r>
            <a:r>
              <a:rPr lang="ka-GE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„</a:t>
            </a:r>
            <a:r>
              <a:rPr lang="ka-GE" b="1" i="1" dirty="0">
                <a:ea typeface="Calibri" panose="020F0502020204030204" pitchFamily="34" charset="0"/>
                <a:cs typeface="Sylfaen" panose="010A0502050306030303" pitchFamily="18" charset="0"/>
              </a:rPr>
              <a:t>ჯანმრთელობა</a:t>
            </a:r>
            <a:r>
              <a:rPr lang="ka-GE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a-GE" b="1" i="1" dirty="0">
                <a:ea typeface="Calibri" panose="020F0502020204030204" pitchFamily="34" charset="0"/>
                <a:cs typeface="Sylfaen" panose="010A0502050306030303" pitchFamily="18" charset="0"/>
              </a:rPr>
              <a:t>ყველასათვის</a:t>
            </a:r>
            <a:r>
              <a:rPr lang="ka-GE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“, </a:t>
            </a:r>
            <a:r>
              <a:rPr lang="ka-GE" b="1" i="1" dirty="0">
                <a:ea typeface="Calibri" panose="020F0502020204030204" pitchFamily="34" charset="0"/>
                <a:cs typeface="Sylfaen" panose="010A0502050306030303" pitchFamily="18" charset="0"/>
              </a:rPr>
              <a:t>დკსჯეც</a:t>
            </a:r>
            <a:r>
              <a:rPr lang="ka-GE" sz="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5807621"/>
            <a:ext cx="12192000" cy="1036093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ka-GE" altLang="ka-GE"/>
          </a:p>
        </p:txBody>
      </p:sp>
      <p:pic>
        <p:nvPicPr>
          <p:cNvPr id="7" name="Picture 1030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951622"/>
            <a:ext cx="1184581" cy="89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317667" y="6138905"/>
            <a:ext cx="46085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ka-GE" altLang="ka-GE" sz="1400" b="1" dirty="0">
                <a:solidFill>
                  <a:schemeClr val="bg1"/>
                </a:solidFill>
              </a:rPr>
              <a:t>დაავადებათა კონტროლისა და საზოგადოებრივი ჯანმრთელობის ეროვნული ცენტრი</a:t>
            </a:r>
            <a:endParaRPr lang="ru-RU" altLang="ka-GE" sz="1400" b="1" dirty="0">
              <a:solidFill>
                <a:schemeClr val="bg1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0070525" y="6214310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a-GE" dirty="0">
                <a:solidFill>
                  <a:schemeClr val="bg1"/>
                </a:solidFill>
              </a:rPr>
              <a:t>www.ncdc.ge</a:t>
            </a:r>
            <a:endParaRPr lang="ru-RU" altLang="ka-G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69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389" y="192505"/>
            <a:ext cx="11293643" cy="1058779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>
                <a:solidFill>
                  <a:srgbClr val="C00000"/>
                </a:solidFill>
              </a:rPr>
              <a:t>საშვილოსნოს ყელის კიბოს ინციდენტობა საქართველოსა და ევროპის რეგიონში</a:t>
            </a:r>
            <a:endParaRPr lang="en-US" sz="3200" dirty="0">
              <a:solidFill>
                <a:srgbClr val="C00000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40472623"/>
              </p:ext>
            </p:extLst>
          </p:nvPr>
        </p:nvGraphicFramePr>
        <p:xfrm>
          <a:off x="1187117" y="1251284"/>
          <a:ext cx="9705472" cy="446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4357816" y="6203262"/>
            <a:ext cx="82378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a-GE" i="1">
                <a:ea typeface="Calibri" panose="020F0502020204030204" pitchFamily="34" charset="0"/>
                <a:cs typeface="Sylfaen" panose="010A0502050306030303" pitchFamily="18" charset="0"/>
              </a:rPr>
              <a:t>წყარო</a:t>
            </a:r>
            <a:r>
              <a:rPr lang="ka-GE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ka-GE" i="1">
                <a:ea typeface="Calibri" panose="020F0502020204030204" pitchFamily="34" charset="0"/>
                <a:cs typeface="Sylfaen" panose="010A0502050306030303" pitchFamily="18" charset="0"/>
              </a:rPr>
              <a:t>ჯანმო</a:t>
            </a:r>
            <a:r>
              <a:rPr lang="ka-GE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ka-GE" i="1">
                <a:ea typeface="Calibri" panose="020F0502020204030204" pitchFamily="34" charset="0"/>
                <a:cs typeface="Sylfaen" panose="010A0502050306030303" pitchFamily="18" charset="0"/>
              </a:rPr>
              <a:t>ს</a:t>
            </a:r>
            <a:r>
              <a:rPr lang="ka-GE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a-GE" i="1">
                <a:ea typeface="Calibri" panose="020F0502020204030204" pitchFamily="34" charset="0"/>
                <a:cs typeface="Sylfaen" panose="010A0502050306030303" pitchFamily="18" charset="0"/>
              </a:rPr>
              <a:t>მონაცემთა</a:t>
            </a:r>
            <a:r>
              <a:rPr lang="ka-GE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a-GE" i="1">
                <a:ea typeface="Calibri" panose="020F0502020204030204" pitchFamily="34" charset="0"/>
                <a:cs typeface="Sylfaen" panose="010A0502050306030303" pitchFamily="18" charset="0"/>
              </a:rPr>
              <a:t>ბაზა</a:t>
            </a:r>
            <a:r>
              <a:rPr lang="ka-GE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„</a:t>
            </a:r>
            <a:r>
              <a:rPr lang="ka-GE" i="1">
                <a:ea typeface="Calibri" panose="020F0502020204030204" pitchFamily="34" charset="0"/>
                <a:cs typeface="Sylfaen" panose="010A0502050306030303" pitchFamily="18" charset="0"/>
              </a:rPr>
              <a:t>ჯანმრთელობა</a:t>
            </a:r>
            <a:r>
              <a:rPr lang="ka-GE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a-GE" i="1">
                <a:ea typeface="Calibri" panose="020F0502020204030204" pitchFamily="34" charset="0"/>
                <a:cs typeface="Sylfaen" panose="010A0502050306030303" pitchFamily="18" charset="0"/>
              </a:rPr>
              <a:t>ყველასათვის</a:t>
            </a:r>
            <a:r>
              <a:rPr lang="ka-GE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“, </a:t>
            </a:r>
            <a:r>
              <a:rPr lang="ka-GE" i="1">
                <a:ea typeface="Calibri" panose="020F0502020204030204" pitchFamily="34" charset="0"/>
                <a:cs typeface="Sylfaen" panose="010A0502050306030303" pitchFamily="18" charset="0"/>
              </a:rPr>
              <a:t>დკსჯეც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43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81" y="244445"/>
            <a:ext cx="11740551" cy="1325563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>
                <a:solidFill>
                  <a:srgbClr val="C00000"/>
                </a:solidFill>
              </a:rPr>
              <a:t>საშვილოსნოს ყელის კიბოს ასაკ-სტანდარტიზებილი ავადობისა და საკვდილიანობის მაჩვენებლები გლობალურად და რეგიონების მიხედვით მსოფლიოში, 2015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0747" y="6361729"/>
            <a:ext cx="587458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ka-GE" i="1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წყარო</a:t>
            </a:r>
            <a:r>
              <a:rPr lang="ka-GE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i="1" dirty="0">
                <a:solidFill>
                  <a:srgbClr val="002060"/>
                </a:solidFill>
              </a:rPr>
              <a:t>JAMA </a:t>
            </a:r>
            <a:r>
              <a:rPr lang="en-US" i="1" dirty="0" err="1">
                <a:solidFill>
                  <a:srgbClr val="002060"/>
                </a:solidFill>
              </a:rPr>
              <a:t>Oncol</a:t>
            </a:r>
            <a:r>
              <a:rPr lang="en-US" i="1" dirty="0">
                <a:solidFill>
                  <a:srgbClr val="002060"/>
                </a:solidFill>
              </a:rPr>
              <a:t>.</a:t>
            </a:r>
            <a:r>
              <a:rPr lang="en-US" dirty="0">
                <a:solidFill>
                  <a:srgbClr val="002060"/>
                </a:solidFill>
              </a:rPr>
              <a:t> 2017; 3 (4):524-548  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B2E75ED8-9B75-4919-858D-58EEDE8437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0701855"/>
              </p:ext>
            </p:extLst>
          </p:nvPr>
        </p:nvGraphicFramePr>
        <p:xfrm>
          <a:off x="189782" y="1743075"/>
          <a:ext cx="11621218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9894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81" y="244445"/>
            <a:ext cx="11740551" cy="1325563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>
                <a:solidFill>
                  <a:srgbClr val="C00000"/>
                </a:solidFill>
              </a:rPr>
              <a:t>საშვილოსნოს ტანის კიბოს ასაკ-სტანდარტიზებილი ავადობისა და საკვდილიანობის მაჩვენებლები გლობალურად და რეგიონების მიხედვით მსოფლიოში, 2015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0747" y="6361729"/>
            <a:ext cx="587458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ka-GE" i="1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წყარო</a:t>
            </a:r>
            <a:r>
              <a:rPr lang="ka-GE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i="1" dirty="0">
                <a:solidFill>
                  <a:srgbClr val="002060"/>
                </a:solidFill>
              </a:rPr>
              <a:t>JAMA </a:t>
            </a:r>
            <a:r>
              <a:rPr lang="en-US" i="1" dirty="0" err="1">
                <a:solidFill>
                  <a:srgbClr val="002060"/>
                </a:solidFill>
              </a:rPr>
              <a:t>Oncol</a:t>
            </a:r>
            <a:r>
              <a:rPr lang="en-US" i="1" dirty="0">
                <a:solidFill>
                  <a:srgbClr val="002060"/>
                </a:solidFill>
              </a:rPr>
              <a:t>.</a:t>
            </a:r>
            <a:r>
              <a:rPr lang="en-US" dirty="0">
                <a:solidFill>
                  <a:srgbClr val="002060"/>
                </a:solidFill>
              </a:rPr>
              <a:t> 2017; 3 (4):524-548  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B2E75ED8-9B75-4919-858D-58EEDE8437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0946966"/>
              </p:ext>
            </p:extLst>
          </p:nvPr>
        </p:nvGraphicFramePr>
        <p:xfrm>
          <a:off x="189782" y="1743075"/>
          <a:ext cx="11621218" cy="4352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1136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82" y="177209"/>
            <a:ext cx="9259018" cy="965790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>
                <a:solidFill>
                  <a:srgbClr val="C00000"/>
                </a:solidFill>
              </a:rPr>
              <a:t>კაცებში ყველაზე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ka-GE" sz="3200" b="1" dirty="0">
                <a:solidFill>
                  <a:srgbClr val="C00000"/>
                </a:solidFill>
              </a:rPr>
              <a:t>მაღალი ავადობის მქონე                            ხუთი  ლოკალიზაციის კიბო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0747" y="6361729"/>
            <a:ext cx="508958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ka-GE" i="1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წყარო</a:t>
            </a:r>
            <a:r>
              <a:rPr lang="ka-GE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ka-GE" i="1" dirty="0">
                <a:solidFill>
                  <a:srgbClr val="002060"/>
                </a:solidFill>
              </a:rPr>
              <a:t>კიბოს პოპულაციური რეგისტრი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EF75712C-24A3-4473-BCCC-CFE5630FA7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459264"/>
              </p:ext>
            </p:extLst>
          </p:nvPr>
        </p:nvGraphicFramePr>
        <p:xfrm>
          <a:off x="189781" y="1142999"/>
          <a:ext cx="11647187" cy="5218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2339" y="2803857"/>
            <a:ext cx="523220" cy="160757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ka-GE" sz="2200" b="1" dirty="0">
                <a:solidFill>
                  <a:srgbClr val="FFFF00"/>
                </a:solidFill>
              </a:rPr>
              <a:t>ფილტვი</a:t>
            </a:r>
            <a:endParaRPr lang="en-US" sz="22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5464" y="3279996"/>
            <a:ext cx="523220" cy="113143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ka-GE" sz="2200" b="1" dirty="0">
                <a:solidFill>
                  <a:srgbClr val="FFFF00"/>
                </a:solidFill>
              </a:rPr>
              <a:t>კოლორ</a:t>
            </a:r>
            <a:endParaRPr lang="en-US" sz="22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6536" y="3490598"/>
            <a:ext cx="523220" cy="103687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ka-GE" sz="2200" b="1" dirty="0">
                <a:solidFill>
                  <a:srgbClr val="FFC000"/>
                </a:solidFill>
              </a:rPr>
              <a:t>ხორხი</a:t>
            </a:r>
            <a:endParaRPr lang="en-US" sz="2200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72143" y="433882"/>
            <a:ext cx="2481532" cy="2677656"/>
          </a:xfrm>
          <a:prstGeom prst="rect">
            <a:avLst/>
          </a:prstGeom>
          <a:noFill/>
          <a:ln w="57150">
            <a:solidFill>
              <a:srgbClr val="FC64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>
                <a:solidFill>
                  <a:srgbClr val="002060"/>
                </a:solidFill>
              </a:rPr>
              <a:t>გლობალურად, 2015:</a:t>
            </a:r>
          </a:p>
          <a:p>
            <a:pPr algn="ctr"/>
            <a:r>
              <a:rPr lang="ka-GE" sz="2400" b="1" dirty="0">
                <a:solidFill>
                  <a:srgbClr val="002060"/>
                </a:solidFill>
              </a:rPr>
              <a:t>პროსტატის</a:t>
            </a:r>
          </a:p>
          <a:p>
            <a:pPr algn="ctr"/>
            <a:r>
              <a:rPr lang="ka-GE" sz="2400" b="1" dirty="0">
                <a:solidFill>
                  <a:srgbClr val="002060"/>
                </a:solidFill>
              </a:rPr>
              <a:t>ფილტვის</a:t>
            </a:r>
          </a:p>
          <a:p>
            <a:pPr algn="ctr"/>
            <a:r>
              <a:rPr lang="ka-GE" sz="2400" b="1" dirty="0">
                <a:solidFill>
                  <a:srgbClr val="002060"/>
                </a:solidFill>
              </a:rPr>
              <a:t>კოლორექტული</a:t>
            </a:r>
          </a:p>
          <a:p>
            <a:pPr algn="ctr"/>
            <a:r>
              <a:rPr lang="ka-GE" sz="2400" b="1" dirty="0">
                <a:solidFill>
                  <a:srgbClr val="002060"/>
                </a:solidFill>
              </a:rPr>
              <a:t>კუჭის</a:t>
            </a:r>
          </a:p>
          <a:p>
            <a:pPr algn="ctr"/>
            <a:r>
              <a:rPr lang="ka-GE" sz="2400" b="1" dirty="0">
                <a:solidFill>
                  <a:srgbClr val="002060"/>
                </a:solidFill>
              </a:rPr>
              <a:t>ღვიძლის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23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9" y="145143"/>
            <a:ext cx="11638213" cy="857747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>
                <a:solidFill>
                  <a:srgbClr val="C00000"/>
                </a:solidFill>
              </a:rPr>
              <a:t>კაცებში მაღალი ავადობის მქონე კიბოს                                  ასაკ-სპეციფიკური მაჩვენებელი 100000 კაცზე</a:t>
            </a:r>
            <a:endParaRPr lang="en-US" sz="3200" dirty="0">
              <a:solidFill>
                <a:srgbClr val="C00000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66CB8A49-27F8-4DCA-BC09-7603428359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045849"/>
              </p:ext>
            </p:extLst>
          </p:nvPr>
        </p:nvGraphicFramePr>
        <p:xfrm>
          <a:off x="766916" y="1002890"/>
          <a:ext cx="11002297" cy="4896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3427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9" y="145143"/>
            <a:ext cx="11638213" cy="857747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>
                <a:solidFill>
                  <a:srgbClr val="C00000"/>
                </a:solidFill>
                <a:latin typeface="Sylfaen" panose="010A0502050306030303" pitchFamily="18" charset="0"/>
              </a:rPr>
              <a:t>კაცებში მაღალი ავადობის მქონე კიბოს სტადიები გამოვლენისას</a:t>
            </a:r>
            <a:endParaRPr lang="en-US" sz="3200" dirty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76682011"/>
              </p:ext>
            </p:extLst>
          </p:nvPr>
        </p:nvGraphicFramePr>
        <p:xfrm>
          <a:off x="619432" y="1002890"/>
          <a:ext cx="10722078" cy="4881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9782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38988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>
                <a:solidFill>
                  <a:srgbClr val="C00000"/>
                </a:solidFill>
              </a:rPr>
              <a:t>კაცებში ფილტვის კიბოს ინციდენტობა საქართველოსა და ევროპის რეგიონში</a:t>
            </a:r>
            <a:endParaRPr lang="en-US" sz="3200" dirty="0">
              <a:solidFill>
                <a:srgbClr val="C00000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554558627"/>
              </p:ext>
            </p:extLst>
          </p:nvPr>
        </p:nvGraphicFramePr>
        <p:xfrm>
          <a:off x="1058779" y="1496318"/>
          <a:ext cx="9817768" cy="4273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4127156" y="6005554"/>
            <a:ext cx="7867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a-GE" i="1">
                <a:ea typeface="Calibri" panose="020F0502020204030204" pitchFamily="34" charset="0"/>
                <a:cs typeface="Sylfaen" panose="010A0502050306030303" pitchFamily="18" charset="0"/>
              </a:rPr>
              <a:t>წყარო</a:t>
            </a:r>
            <a:r>
              <a:rPr lang="ka-GE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ka-GE" i="1">
                <a:ea typeface="Calibri" panose="020F0502020204030204" pitchFamily="34" charset="0"/>
                <a:cs typeface="Sylfaen" panose="010A0502050306030303" pitchFamily="18" charset="0"/>
              </a:rPr>
              <a:t>ჯანმო</a:t>
            </a:r>
            <a:r>
              <a:rPr lang="ka-GE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ka-GE" i="1">
                <a:ea typeface="Calibri" panose="020F0502020204030204" pitchFamily="34" charset="0"/>
                <a:cs typeface="Sylfaen" panose="010A0502050306030303" pitchFamily="18" charset="0"/>
              </a:rPr>
              <a:t>ს</a:t>
            </a:r>
            <a:r>
              <a:rPr lang="ka-GE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a-GE" i="1">
                <a:ea typeface="Calibri" panose="020F0502020204030204" pitchFamily="34" charset="0"/>
                <a:cs typeface="Sylfaen" panose="010A0502050306030303" pitchFamily="18" charset="0"/>
              </a:rPr>
              <a:t>მონაცემთა</a:t>
            </a:r>
            <a:r>
              <a:rPr lang="ka-GE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a-GE" i="1">
                <a:ea typeface="Calibri" panose="020F0502020204030204" pitchFamily="34" charset="0"/>
                <a:cs typeface="Sylfaen" panose="010A0502050306030303" pitchFamily="18" charset="0"/>
              </a:rPr>
              <a:t>ბაზა</a:t>
            </a:r>
            <a:r>
              <a:rPr lang="ka-GE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„</a:t>
            </a:r>
            <a:r>
              <a:rPr lang="ka-GE" i="1">
                <a:ea typeface="Calibri" panose="020F0502020204030204" pitchFamily="34" charset="0"/>
                <a:cs typeface="Sylfaen" panose="010A0502050306030303" pitchFamily="18" charset="0"/>
              </a:rPr>
              <a:t>ჯანმრთელობა</a:t>
            </a:r>
            <a:r>
              <a:rPr lang="ka-GE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a-GE" i="1">
                <a:ea typeface="Calibri" panose="020F0502020204030204" pitchFamily="34" charset="0"/>
                <a:cs typeface="Sylfaen" panose="010A0502050306030303" pitchFamily="18" charset="0"/>
              </a:rPr>
              <a:t>ყველასათვის</a:t>
            </a:r>
            <a:r>
              <a:rPr lang="ka-GE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“, </a:t>
            </a:r>
            <a:r>
              <a:rPr lang="ka-GE" i="1">
                <a:ea typeface="Calibri" panose="020F0502020204030204" pitchFamily="34" charset="0"/>
                <a:cs typeface="Sylfaen" panose="010A0502050306030303" pitchFamily="18" charset="0"/>
              </a:rPr>
              <a:t>დკსჯეც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96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81" y="244445"/>
            <a:ext cx="11740551" cy="1325563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>
                <a:solidFill>
                  <a:srgbClr val="C00000"/>
                </a:solidFill>
              </a:rPr>
              <a:t>ფილტვის კიბოს ასაკ-სტანდარტიზებილი ავადობისა და საკვდილიანობის მაჩვენებლები გლობალურად და რეგიონების მიხედვით მსოფლიოში, კაცები 2015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0747" y="6361729"/>
            <a:ext cx="587458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ka-GE" i="1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წყარო</a:t>
            </a:r>
            <a:r>
              <a:rPr lang="ka-GE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i="1" dirty="0">
                <a:solidFill>
                  <a:srgbClr val="002060"/>
                </a:solidFill>
              </a:rPr>
              <a:t>JAMA </a:t>
            </a:r>
            <a:r>
              <a:rPr lang="en-US" i="1" dirty="0" err="1">
                <a:solidFill>
                  <a:srgbClr val="002060"/>
                </a:solidFill>
              </a:rPr>
              <a:t>Oncol</a:t>
            </a:r>
            <a:r>
              <a:rPr lang="en-US" i="1" dirty="0">
                <a:solidFill>
                  <a:srgbClr val="002060"/>
                </a:solidFill>
              </a:rPr>
              <a:t>.</a:t>
            </a:r>
            <a:r>
              <a:rPr lang="en-US" dirty="0">
                <a:solidFill>
                  <a:srgbClr val="002060"/>
                </a:solidFill>
              </a:rPr>
              <a:t> 2017; 3 (4):524-548  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EF75712C-24A3-4473-BCCC-CFE5630FA7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3725067"/>
              </p:ext>
            </p:extLst>
          </p:nvPr>
        </p:nvGraphicFramePr>
        <p:xfrm>
          <a:off x="283143" y="1570008"/>
          <a:ext cx="11553825" cy="4611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2432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81" y="244445"/>
            <a:ext cx="11740551" cy="1325563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>
                <a:solidFill>
                  <a:srgbClr val="C00000"/>
                </a:solidFill>
              </a:rPr>
              <a:t>შარდის ბუშტის კიბოს ასაკ-სტანდარტიზებილი ავადობისა და საკვდილიანობის მაჩვენებლები გლობალურად და რეგიონების მიხედვით მსოფლიოში, კაცები 2015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0747" y="6361729"/>
            <a:ext cx="587458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ka-GE" i="1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წყარო</a:t>
            </a:r>
            <a:r>
              <a:rPr lang="ka-GE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i="1" dirty="0">
                <a:solidFill>
                  <a:srgbClr val="002060"/>
                </a:solidFill>
              </a:rPr>
              <a:t>JAMA </a:t>
            </a:r>
            <a:r>
              <a:rPr lang="en-US" i="1" dirty="0" err="1">
                <a:solidFill>
                  <a:srgbClr val="002060"/>
                </a:solidFill>
              </a:rPr>
              <a:t>Oncol</a:t>
            </a:r>
            <a:r>
              <a:rPr lang="en-US" i="1" dirty="0">
                <a:solidFill>
                  <a:srgbClr val="002060"/>
                </a:solidFill>
              </a:rPr>
              <a:t>.</a:t>
            </a:r>
            <a:r>
              <a:rPr lang="en-US" dirty="0">
                <a:solidFill>
                  <a:srgbClr val="002060"/>
                </a:solidFill>
              </a:rPr>
              <a:t> 2017; 3 (4):524-548  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207BCAB2-EFD5-41FA-86C2-E4C93332C7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0259846"/>
              </p:ext>
            </p:extLst>
          </p:nvPr>
        </p:nvGraphicFramePr>
        <p:xfrm>
          <a:off x="276225" y="1743074"/>
          <a:ext cx="11654107" cy="4227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9965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81" y="244445"/>
            <a:ext cx="11740551" cy="1325563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>
                <a:solidFill>
                  <a:srgbClr val="C00000"/>
                </a:solidFill>
              </a:rPr>
              <a:t>პროსტატის კიბოს ასაკ-სტანდარტიზებილი ავადობისა და საკვდილიანობის მაჩვენებლები გლობალურად და რეგიონების მიხედვით მსოფლიოში, 2015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0747" y="6361729"/>
            <a:ext cx="587458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ka-GE" i="1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წყარო</a:t>
            </a:r>
            <a:r>
              <a:rPr lang="ka-GE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i="1" dirty="0">
                <a:solidFill>
                  <a:srgbClr val="002060"/>
                </a:solidFill>
              </a:rPr>
              <a:t>JAMA </a:t>
            </a:r>
            <a:r>
              <a:rPr lang="en-US" i="1" dirty="0" err="1">
                <a:solidFill>
                  <a:srgbClr val="002060"/>
                </a:solidFill>
              </a:rPr>
              <a:t>Oncol</a:t>
            </a:r>
            <a:r>
              <a:rPr lang="en-US" i="1" dirty="0">
                <a:solidFill>
                  <a:srgbClr val="002060"/>
                </a:solidFill>
              </a:rPr>
              <a:t>.</a:t>
            </a:r>
            <a:r>
              <a:rPr lang="en-US" dirty="0">
                <a:solidFill>
                  <a:srgbClr val="002060"/>
                </a:solidFill>
              </a:rPr>
              <a:t> 2017; 3 (4):524-548  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35F5CEA7-DE6A-4759-9BA8-1847D1414E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3497936"/>
              </p:ext>
            </p:extLst>
          </p:nvPr>
        </p:nvGraphicFramePr>
        <p:xfrm>
          <a:off x="276802" y="1745580"/>
          <a:ext cx="11496674" cy="435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7965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925" y="150942"/>
            <a:ext cx="10829454" cy="843670"/>
          </a:xfrm>
        </p:spPr>
        <p:txBody>
          <a:bodyPr>
            <a:normAutofit fontScale="90000"/>
          </a:bodyPr>
          <a:lstStyle/>
          <a:p>
            <a:pPr algn="ctr"/>
            <a:r>
              <a:rPr lang="ka-GE" sz="3600" b="1" dirty="0">
                <a:solidFill>
                  <a:srgbClr val="C00000"/>
                </a:solidFill>
              </a:rPr>
              <a:t>ყველა ლოკალიზაციის კიბოს ახალი შემთხვევები სქესის მიხედვით საქართველოსა და ევროპის რეგიონში</a:t>
            </a:r>
            <a:endParaRPr lang="en-US" sz="3600" dirty="0">
              <a:solidFill>
                <a:srgbClr val="C00000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326577967"/>
              </p:ext>
            </p:extLst>
          </p:nvPr>
        </p:nvGraphicFramePr>
        <p:xfrm>
          <a:off x="417095" y="1714423"/>
          <a:ext cx="5687144" cy="4081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4456669" y="6195025"/>
            <a:ext cx="7957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i="1">
                <a:ea typeface="Calibri" panose="020F0502020204030204" pitchFamily="34" charset="0"/>
                <a:cs typeface="Sylfaen" panose="010A0502050306030303" pitchFamily="18" charset="0"/>
              </a:rPr>
              <a:t>წყარო</a:t>
            </a:r>
            <a:r>
              <a:rPr lang="ka-GE" i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ka-GE" i="1">
                <a:ea typeface="Calibri" panose="020F0502020204030204" pitchFamily="34" charset="0"/>
                <a:cs typeface="Sylfaen" panose="010A0502050306030303" pitchFamily="18" charset="0"/>
              </a:rPr>
              <a:t>ჯანმო</a:t>
            </a:r>
            <a:r>
              <a:rPr lang="ka-GE" i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ka-GE" i="1">
                <a:ea typeface="Calibri" panose="020F0502020204030204" pitchFamily="34" charset="0"/>
                <a:cs typeface="Sylfaen" panose="010A0502050306030303" pitchFamily="18" charset="0"/>
              </a:rPr>
              <a:t>ს</a:t>
            </a:r>
            <a:r>
              <a:rPr lang="ka-GE" i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a-GE" i="1">
                <a:ea typeface="Calibri" panose="020F0502020204030204" pitchFamily="34" charset="0"/>
                <a:cs typeface="Sylfaen" panose="010A0502050306030303" pitchFamily="18" charset="0"/>
              </a:rPr>
              <a:t>მონაცემთა</a:t>
            </a:r>
            <a:r>
              <a:rPr lang="ka-GE" i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a-GE" i="1">
                <a:ea typeface="Calibri" panose="020F0502020204030204" pitchFamily="34" charset="0"/>
                <a:cs typeface="Sylfaen" panose="010A0502050306030303" pitchFamily="18" charset="0"/>
              </a:rPr>
              <a:t>ბაზა</a:t>
            </a:r>
            <a:r>
              <a:rPr lang="ka-GE" i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„</a:t>
            </a:r>
            <a:r>
              <a:rPr lang="ka-GE" i="1">
                <a:ea typeface="Calibri" panose="020F0502020204030204" pitchFamily="34" charset="0"/>
                <a:cs typeface="Sylfaen" panose="010A0502050306030303" pitchFamily="18" charset="0"/>
              </a:rPr>
              <a:t>ჯანმრთელობა</a:t>
            </a:r>
            <a:r>
              <a:rPr lang="ka-GE" i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a-GE" i="1">
                <a:ea typeface="Calibri" panose="020F0502020204030204" pitchFamily="34" charset="0"/>
                <a:cs typeface="Sylfaen" panose="010A0502050306030303" pitchFamily="18" charset="0"/>
              </a:rPr>
              <a:t>ყველასათვის</a:t>
            </a:r>
            <a:r>
              <a:rPr lang="ka-GE" i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“, </a:t>
            </a:r>
            <a:r>
              <a:rPr lang="ka-GE" i="1">
                <a:ea typeface="Calibri" panose="020F0502020204030204" pitchFamily="34" charset="0"/>
                <a:cs typeface="Sylfaen" panose="010A0502050306030303" pitchFamily="18" charset="0"/>
              </a:rPr>
              <a:t>დკსჯეც</a:t>
            </a:r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06487290"/>
              </p:ext>
            </p:extLst>
          </p:nvPr>
        </p:nvGraphicFramePr>
        <p:xfrm>
          <a:off x="6277231" y="1771122"/>
          <a:ext cx="5532497" cy="3968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2680265" y="1155032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400" b="1" dirty="0">
                <a:solidFill>
                  <a:srgbClr val="002060"/>
                </a:solidFill>
              </a:rPr>
              <a:t>ქალები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38458" y="1155032"/>
            <a:ext cx="1114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400" b="1" dirty="0">
                <a:solidFill>
                  <a:srgbClr val="002060"/>
                </a:solidFill>
              </a:rPr>
              <a:t>კაცები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59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81" y="244445"/>
            <a:ext cx="11740551" cy="1325563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>
                <a:solidFill>
                  <a:srgbClr val="C00000"/>
                </a:solidFill>
              </a:rPr>
              <a:t>კოლორექტული კიბოს ასაკ-სტანდარტიზებილი ავადობისა და საკვდილიანობის მაჩვენებლები გლობალურად და რეგიონების მიხედვით მსოფლიოში, კაცები, 2015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0747" y="6361729"/>
            <a:ext cx="587458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ka-GE" i="1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წყარო</a:t>
            </a:r>
            <a:r>
              <a:rPr lang="ka-GE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i="1" dirty="0">
                <a:solidFill>
                  <a:srgbClr val="002060"/>
                </a:solidFill>
              </a:rPr>
              <a:t>JAMA </a:t>
            </a:r>
            <a:r>
              <a:rPr lang="en-US" i="1" dirty="0" err="1">
                <a:solidFill>
                  <a:srgbClr val="002060"/>
                </a:solidFill>
              </a:rPr>
              <a:t>Oncol</a:t>
            </a:r>
            <a:r>
              <a:rPr lang="en-US" i="1" dirty="0">
                <a:solidFill>
                  <a:srgbClr val="002060"/>
                </a:solidFill>
              </a:rPr>
              <a:t>.</a:t>
            </a:r>
            <a:r>
              <a:rPr lang="en-US" dirty="0">
                <a:solidFill>
                  <a:srgbClr val="002060"/>
                </a:solidFill>
              </a:rPr>
              <a:t> 2017; 3 (4):524-548  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045A59FC-D9F0-4DD9-AC7C-C3BBC8CB36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4954365"/>
              </p:ext>
            </p:extLst>
          </p:nvPr>
        </p:nvGraphicFramePr>
        <p:xfrm>
          <a:off x="581025" y="1924050"/>
          <a:ext cx="11220450" cy="393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3857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39" y="116108"/>
            <a:ext cx="11740551" cy="1422990"/>
          </a:xfrm>
        </p:spPr>
        <p:txBody>
          <a:bodyPr>
            <a:noAutofit/>
          </a:bodyPr>
          <a:lstStyle/>
          <a:p>
            <a:pPr algn="ctr"/>
            <a:r>
              <a:rPr lang="ka-GE" sz="2800" b="1" dirty="0">
                <a:solidFill>
                  <a:srgbClr val="C00000"/>
                </a:solidFill>
              </a:rPr>
              <a:t>კუჭის კიბოს ასაკ-სტანდარტიზებილი ავადობისა და საკვდილიანობის მაჩვენებლები გლობალურად და რეგიონების მიხედვით მსოფლიოში, კაცები, 2015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0747" y="6361729"/>
            <a:ext cx="587458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ka-GE" i="1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წყარო</a:t>
            </a:r>
            <a:r>
              <a:rPr lang="ka-GE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i="1" dirty="0">
                <a:solidFill>
                  <a:srgbClr val="002060"/>
                </a:solidFill>
              </a:rPr>
              <a:t>JAMA </a:t>
            </a:r>
            <a:r>
              <a:rPr lang="en-US" i="1" dirty="0" err="1">
                <a:solidFill>
                  <a:srgbClr val="002060"/>
                </a:solidFill>
              </a:rPr>
              <a:t>Oncol</a:t>
            </a:r>
            <a:r>
              <a:rPr lang="en-US" i="1" dirty="0">
                <a:solidFill>
                  <a:srgbClr val="002060"/>
                </a:solidFill>
              </a:rPr>
              <a:t>.</a:t>
            </a:r>
            <a:r>
              <a:rPr lang="en-US" dirty="0">
                <a:solidFill>
                  <a:srgbClr val="002060"/>
                </a:solidFill>
              </a:rPr>
              <a:t> 2017; 3 (4):524-548  </a:t>
            </a:r>
            <a:endParaRPr lang="en-US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1DEABB10-AC77-4F7F-8BB0-038B53A2F0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7952042"/>
              </p:ext>
            </p:extLst>
          </p:nvPr>
        </p:nvGraphicFramePr>
        <p:xfrm>
          <a:off x="189781" y="1815354"/>
          <a:ext cx="11602169" cy="385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7539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697" y="86734"/>
            <a:ext cx="11554691" cy="814996"/>
          </a:xfrm>
        </p:spPr>
        <p:txBody>
          <a:bodyPr rtlCol="0">
            <a:noAutofit/>
          </a:bodyPr>
          <a:lstStyle/>
          <a:p>
            <a:pPr algn="ctr"/>
            <a:r>
              <a:rPr lang="ka-GE" sz="2400" b="1" dirty="0">
                <a:solidFill>
                  <a:srgbClr val="C00000"/>
                </a:solidFill>
              </a:rPr>
              <a:t/>
            </a:r>
            <a:br>
              <a:rPr lang="ka-GE" sz="2400" b="1" dirty="0">
                <a:solidFill>
                  <a:srgbClr val="C00000"/>
                </a:solidFill>
              </a:rPr>
            </a:br>
            <a:r>
              <a:rPr lang="ka-GE" sz="2000" b="1" dirty="0">
                <a:solidFill>
                  <a:srgbClr val="C00000"/>
                </a:solidFill>
              </a:rPr>
              <a:t/>
            </a:r>
            <a:br>
              <a:rPr lang="ka-GE" sz="2000" b="1" dirty="0">
                <a:solidFill>
                  <a:srgbClr val="C00000"/>
                </a:solidFill>
              </a:rPr>
            </a:br>
            <a:r>
              <a:rPr lang="ka-GE" sz="2400" b="1" i="1" dirty="0">
                <a:solidFill>
                  <a:srgbClr val="002060"/>
                </a:solidFill>
              </a:rPr>
              <a:t>უფრო ვრცლად ფარისებრი ჯირკვლის კიბოს შესახებ:</a:t>
            </a:r>
            <a:br>
              <a:rPr lang="ka-GE" sz="2400" b="1" i="1" dirty="0">
                <a:solidFill>
                  <a:srgbClr val="002060"/>
                </a:solidFill>
              </a:rPr>
            </a:br>
            <a:r>
              <a:rPr lang="ka-GE" sz="3200" b="1" dirty="0">
                <a:solidFill>
                  <a:srgbClr val="C00000"/>
                </a:solidFill>
              </a:rPr>
              <a:t>მნიშვნელოვანი ფაქტები</a:t>
            </a:r>
            <a:r>
              <a:rPr lang="ka-GE" sz="2800" b="1" dirty="0">
                <a:solidFill>
                  <a:srgbClr val="C00000"/>
                </a:solidFill>
              </a:rPr>
              <a:t/>
            </a:r>
            <a:br>
              <a:rPr lang="ka-GE" sz="2800" b="1" dirty="0">
                <a:solidFill>
                  <a:srgbClr val="C00000"/>
                </a:solidFill>
              </a:rPr>
            </a:br>
            <a:endParaRPr lang="en-US" sz="2800" b="1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215082"/>
            <a:ext cx="12192000" cy="642918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341" y="6101477"/>
            <a:ext cx="1000101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95605" y="6286521"/>
            <a:ext cx="52943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National Center for Disease Control  &amp; Public Health</a:t>
            </a:r>
            <a:endParaRPr lang="ru-RU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882082" y="6215082"/>
            <a:ext cx="1446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www.ncdc.ge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341" y="1129552"/>
            <a:ext cx="11835407" cy="5216487"/>
          </a:xfrm>
        </p:spPr>
        <p:txBody>
          <a:bodyPr>
            <a:normAutofit/>
          </a:bodyPr>
          <a:lstStyle/>
          <a:p>
            <a:pPr lvl="0">
              <a:lnSpc>
                <a:spcPct val="160000"/>
              </a:lnSpc>
            </a:pPr>
            <a:r>
              <a:rPr lang="ka-GE" sz="2400" b="1" dirty="0">
                <a:solidFill>
                  <a:srgbClr val="002060"/>
                </a:solidFill>
              </a:rPr>
              <a:t>ფჯკ-თი ავადობის უწყვეტი ზრდა მსოფლიოს მრავალ ქვეყანაში ვლინდება, თანაც, მატება ძირითადად შეეხება ქალთა პოპულაციას</a:t>
            </a:r>
          </a:p>
          <a:p>
            <a:pPr lvl="0">
              <a:lnSpc>
                <a:spcPct val="160000"/>
              </a:lnSpc>
            </a:pPr>
            <a:r>
              <a:rPr lang="ka-GE" sz="2400" b="1" dirty="0">
                <a:solidFill>
                  <a:srgbClr val="002060"/>
                </a:solidFill>
              </a:rPr>
              <a:t>მეტ წილ ქვეყნებში გასული საუკუნის 80–იანი წლებიდან გაიზარდა 2–ჯერ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ka-GE" sz="2400" b="1" dirty="0">
                <a:solidFill>
                  <a:srgbClr val="002060"/>
                </a:solidFill>
              </a:rPr>
              <a:t>ავსტრალიაში 2.5–ჯერ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ka-GE" sz="2400" b="1" dirty="0">
                <a:solidFill>
                  <a:srgbClr val="002060"/>
                </a:solidFill>
              </a:rPr>
              <a:t>იტალია, აშშ და ისრაელში თითქმის 3-ჯერ </a:t>
            </a:r>
          </a:p>
          <a:p>
            <a:pPr marL="715963" lvl="0">
              <a:buFont typeface="Wingdings" panose="05000000000000000000" pitchFamily="2" charset="2"/>
              <a:buChar char="ü"/>
            </a:pPr>
            <a:r>
              <a:rPr lang="ka-GE" sz="2400" b="1" dirty="0">
                <a:solidFill>
                  <a:srgbClr val="002060"/>
                </a:solidFill>
              </a:rPr>
              <a:t>ჩეხეთის რესპუბლიკაში 4–ჯერ</a:t>
            </a:r>
          </a:p>
          <a:p>
            <a:pPr marL="715963" lvl="0">
              <a:buFont typeface="Wingdings" panose="05000000000000000000" pitchFamily="2" charset="2"/>
              <a:buChar char="ü"/>
            </a:pPr>
            <a:endParaRPr lang="ka-GE" sz="600" b="1" dirty="0">
              <a:solidFill>
                <a:srgbClr val="002060"/>
              </a:solidFill>
            </a:endParaRPr>
          </a:p>
          <a:p>
            <a:pPr lvl="0">
              <a:lnSpc>
                <a:spcPct val="160000"/>
              </a:lnSpc>
            </a:pPr>
            <a:r>
              <a:rPr lang="ka-GE" sz="2400" b="1" dirty="0">
                <a:solidFill>
                  <a:srgbClr val="002060"/>
                </a:solidFill>
              </a:rPr>
              <a:t>მაღალი ავადობის ქვეყნებში ფჯკ-თი ავადობა 100000 ქალზე 10–ს შეადგენს, საქართველოში აღნიშნული მაჩვენებელი 30–ს უტოლდება</a:t>
            </a:r>
          </a:p>
          <a:p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17037401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54" y="227586"/>
            <a:ext cx="11554691" cy="596415"/>
          </a:xfrm>
        </p:spPr>
        <p:txBody>
          <a:bodyPr rtlCol="0">
            <a:noAutofit/>
          </a:bodyPr>
          <a:lstStyle/>
          <a:p>
            <a:pPr algn="ctr"/>
            <a:r>
              <a:rPr lang="ka-GE" sz="2400" b="1" dirty="0">
                <a:solidFill>
                  <a:srgbClr val="C00000"/>
                </a:solidFill>
              </a:rPr>
              <a:t/>
            </a:r>
            <a:br>
              <a:rPr lang="ka-GE" sz="2400" b="1" dirty="0">
                <a:solidFill>
                  <a:srgbClr val="C00000"/>
                </a:solidFill>
              </a:rPr>
            </a:br>
            <a:r>
              <a:rPr lang="ka-GE" sz="2400" b="1" dirty="0">
                <a:solidFill>
                  <a:srgbClr val="C00000"/>
                </a:solidFill>
              </a:rPr>
              <a:t/>
            </a:r>
            <a:br>
              <a:rPr lang="ka-GE" sz="2400" b="1" dirty="0">
                <a:solidFill>
                  <a:srgbClr val="C00000"/>
                </a:solidFill>
              </a:rPr>
            </a:br>
            <a:r>
              <a:rPr lang="ka-GE" sz="3200" b="1" dirty="0">
                <a:solidFill>
                  <a:srgbClr val="C00000"/>
                </a:solidFill>
              </a:rPr>
              <a:t>მნიშვნელოვანი ფაქტები</a:t>
            </a:r>
            <a:r>
              <a:rPr lang="ka-GE" sz="2800" b="1" dirty="0">
                <a:solidFill>
                  <a:srgbClr val="C00000"/>
                </a:solidFill>
              </a:rPr>
              <a:t/>
            </a:r>
            <a:br>
              <a:rPr lang="ka-GE" sz="2800" b="1" dirty="0">
                <a:solidFill>
                  <a:srgbClr val="C00000"/>
                </a:solidFill>
              </a:rPr>
            </a:br>
            <a:endParaRPr lang="en-US" sz="2800" b="1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215082"/>
            <a:ext cx="12192000" cy="642918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341" y="6101477"/>
            <a:ext cx="1000101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95605" y="6286521"/>
            <a:ext cx="52943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National Center for Disease Control  &amp; Public Health</a:t>
            </a:r>
            <a:endParaRPr lang="ru-RU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882082" y="6215082"/>
            <a:ext cx="1446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www.ncdc.ge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654" y="1055522"/>
            <a:ext cx="11554691" cy="4772369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ka-GE" sz="2400" b="1" dirty="0">
                <a:solidFill>
                  <a:srgbClr val="002060"/>
                </a:solidFill>
              </a:rPr>
              <a:t>გლობალურად ფჯკ–ს თანაფარდობა მამაკაცი/ქალი დაახლოებით 1:3,3–ს შეადგენს, საქართველოში განსხვავება ბევრად მეტია, დაახლოებით 1:5,1</a:t>
            </a:r>
          </a:p>
          <a:p>
            <a:pPr lvl="0"/>
            <a:endParaRPr lang="ka-GE" sz="400" dirty="0"/>
          </a:p>
          <a:p>
            <a:pPr lvl="0">
              <a:lnSpc>
                <a:spcPct val="150000"/>
              </a:lnSpc>
            </a:pPr>
            <a:r>
              <a:rPr lang="ka-GE" sz="2400" b="1" dirty="0">
                <a:solidFill>
                  <a:srgbClr val="002060"/>
                </a:solidFill>
              </a:rPr>
              <a:t>ფჯკ–ს ავადობის მატებას უმეტესწილად განაპირობებს პაპილარული  (</a:t>
            </a:r>
            <a:r>
              <a:rPr lang="en-US" sz="2400" b="1" dirty="0" err="1">
                <a:solidFill>
                  <a:srgbClr val="002060"/>
                </a:solidFill>
              </a:rPr>
              <a:t>არააგრესიული</a:t>
            </a:r>
            <a:r>
              <a:rPr lang="ka-GE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რომელსაც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ახასიათებს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ნელი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ზრდა</a:t>
            </a:r>
            <a:r>
              <a:rPr lang="en-US" sz="2400" b="1" dirty="0">
                <a:solidFill>
                  <a:srgbClr val="002060"/>
                </a:solidFill>
              </a:rPr>
              <a:t>) </a:t>
            </a:r>
            <a:r>
              <a:rPr lang="ka-GE" sz="2400" b="1" dirty="0">
                <a:solidFill>
                  <a:srgbClr val="002060"/>
                </a:solidFill>
              </a:rPr>
              <a:t>მიკროკაცინომას ჰისტოლოგიური ტიპის გამოვლენის მატება</a:t>
            </a:r>
          </a:p>
          <a:p>
            <a:pPr lvl="0">
              <a:lnSpc>
                <a:spcPct val="150000"/>
              </a:lnSpc>
            </a:pPr>
            <a:endParaRPr lang="ka-GE" sz="4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ka-GE" sz="2400" b="1" dirty="0">
                <a:solidFill>
                  <a:srgbClr val="002060"/>
                </a:solidFill>
              </a:rPr>
              <a:t>მსოფლიოში ავადობის ზრდას ადგილი აქვს სიკვდილიანობის არამდგრადი შემცირების ფონზე ორივე სქესისთვის</a:t>
            </a:r>
          </a:p>
          <a:p>
            <a:pPr lvl="0">
              <a:lnSpc>
                <a:spcPct val="150000"/>
              </a:lnSpc>
            </a:pPr>
            <a:endParaRPr lang="ka-GE" sz="2400" b="1" dirty="0">
              <a:solidFill>
                <a:srgbClr val="002060"/>
              </a:solidFill>
            </a:endParaRPr>
          </a:p>
          <a:p>
            <a:pPr lvl="0"/>
            <a:endParaRPr lang="ka-GE" sz="1900" dirty="0"/>
          </a:p>
          <a:p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18725000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39" y="148193"/>
            <a:ext cx="11889148" cy="1325563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>
                <a:solidFill>
                  <a:srgbClr val="C00000"/>
                </a:solidFill>
              </a:rPr>
              <a:t>ფარისებრი ჯირკვლის კიბოს ასაკ-სტანდარტიზებილი ავადობისა და საკვდილიანობის მაჩვენებლები გლობალურად და რეგიონების მიხედვით მსოფლიოში, ქალები, 2015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0747" y="6361729"/>
            <a:ext cx="587458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ka-GE" i="1" dirty="0">
                <a:ea typeface="Calibri" panose="020F0502020204030204" pitchFamily="34" charset="0"/>
                <a:cs typeface="Sylfaen" panose="010A0502050306030303" pitchFamily="18" charset="0"/>
              </a:rPr>
              <a:t>წყარო</a:t>
            </a:r>
            <a:r>
              <a:rPr lang="ka-GE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i="1" dirty="0"/>
              <a:t>JAMA </a:t>
            </a:r>
            <a:r>
              <a:rPr lang="en-US" i="1" dirty="0" err="1"/>
              <a:t>Oncol</a:t>
            </a:r>
            <a:r>
              <a:rPr lang="en-US" i="1" dirty="0"/>
              <a:t>.</a:t>
            </a:r>
            <a:r>
              <a:rPr lang="en-US" dirty="0"/>
              <a:t> 2017; 3 (4):524-548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E20FFAA0-7F79-4698-8478-DB091735E0D8}"/>
              </a:ext>
            </a:extLst>
          </p:cNvPr>
          <p:cNvGraphicFramePr/>
          <p:nvPr>
            <p:extLst/>
          </p:nvPr>
        </p:nvGraphicFramePr>
        <p:xfrm>
          <a:off x="422694" y="1846054"/>
          <a:ext cx="10765767" cy="4433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08486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81" y="244445"/>
            <a:ext cx="11889148" cy="1325563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>
                <a:solidFill>
                  <a:srgbClr val="C00000"/>
                </a:solidFill>
              </a:rPr>
              <a:t>ფარისებრი ჯირკვლის კიბოს ასაკ-სტანდარტიზებილი ავადობისა და საკვდილიანობის მაჩვენებლები გლობალურად და რეგიონების მიხედვით მსოფლიოში, კაცები, 2015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40747" y="6361729"/>
            <a:ext cx="587458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ka-GE" i="1" dirty="0">
                <a:ea typeface="Calibri" panose="020F0502020204030204" pitchFamily="34" charset="0"/>
                <a:cs typeface="Sylfaen" panose="010A0502050306030303" pitchFamily="18" charset="0"/>
              </a:rPr>
              <a:t>წყარო</a:t>
            </a:r>
            <a:r>
              <a:rPr lang="ka-GE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i="1" dirty="0"/>
              <a:t>JAMA </a:t>
            </a:r>
            <a:r>
              <a:rPr lang="en-US" i="1" dirty="0" err="1"/>
              <a:t>Oncol</a:t>
            </a:r>
            <a:r>
              <a:rPr lang="en-US" i="1" dirty="0"/>
              <a:t>.</a:t>
            </a:r>
            <a:r>
              <a:rPr lang="en-US" dirty="0"/>
              <a:t> 2017; 3 (4):524-548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E20FFAA0-7F79-4698-8478-DB091735E0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0720557"/>
              </p:ext>
            </p:extLst>
          </p:nvPr>
        </p:nvGraphicFramePr>
        <p:xfrm>
          <a:off x="422694" y="1846054"/>
          <a:ext cx="10765767" cy="4433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3922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700" y="215154"/>
            <a:ext cx="11554691" cy="1089211"/>
          </a:xfrm>
        </p:spPr>
        <p:txBody>
          <a:bodyPr rtlCol="0">
            <a:noAutofit/>
          </a:bodyPr>
          <a:lstStyle/>
          <a:p>
            <a:pPr algn="ctr"/>
            <a:r>
              <a:rPr lang="ka-GE" sz="1000" b="1" i="1" dirty="0">
                <a:solidFill>
                  <a:srgbClr val="002060"/>
                </a:solidFill>
              </a:rPr>
              <a:t>.</a:t>
            </a:r>
            <a:r>
              <a:rPr lang="ka-GE" sz="2800" b="1" dirty="0">
                <a:solidFill>
                  <a:srgbClr val="C00000"/>
                </a:solidFill>
              </a:rPr>
              <a:t/>
            </a:r>
            <a:br>
              <a:rPr lang="ka-GE" sz="2800" b="1" dirty="0">
                <a:solidFill>
                  <a:srgbClr val="C00000"/>
                </a:solidFill>
              </a:rPr>
            </a:br>
            <a:r>
              <a:rPr lang="ka-GE" sz="2800" b="1" dirty="0">
                <a:solidFill>
                  <a:srgbClr val="C00000"/>
                </a:solidFill>
              </a:rPr>
              <a:t>ფარისებრი ჯირკვლის </a:t>
            </a:r>
            <a:r>
              <a:rPr lang="ka-GE" sz="3200" b="1" dirty="0">
                <a:solidFill>
                  <a:srgbClr val="C00000"/>
                </a:solidFill>
              </a:rPr>
              <a:t>კიბოს ახალი შემთხვევების რაოდენობა</a:t>
            </a:r>
            <a:br>
              <a:rPr lang="ka-GE" sz="3200" b="1" dirty="0">
                <a:solidFill>
                  <a:srgbClr val="C00000"/>
                </a:solidFill>
              </a:rPr>
            </a:br>
            <a:r>
              <a:rPr lang="ka-GE" sz="3200" b="1" dirty="0">
                <a:solidFill>
                  <a:srgbClr val="C00000"/>
                </a:solidFill>
              </a:rPr>
              <a:t>1998 –2016, საქართველო</a:t>
            </a:r>
            <a:r>
              <a:rPr lang="ka-GE" sz="2800" b="1" dirty="0">
                <a:solidFill>
                  <a:srgbClr val="C00000"/>
                </a:solidFill>
              </a:rPr>
              <a:t/>
            </a:r>
            <a:br>
              <a:rPr lang="ka-GE" sz="2800" b="1" dirty="0">
                <a:solidFill>
                  <a:srgbClr val="C00000"/>
                </a:solidFill>
              </a:rPr>
            </a:br>
            <a:endParaRPr lang="en-US" sz="2800" b="1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101477"/>
            <a:ext cx="12192000" cy="756523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341" y="6101477"/>
            <a:ext cx="1000101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95605" y="6286521"/>
            <a:ext cx="52943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National Center for Disease Control  &amp; Public Health</a:t>
            </a:r>
            <a:endParaRPr lang="ru-RU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882082" y="6215082"/>
            <a:ext cx="1446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www.ncdc.ge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542187"/>
              </p:ext>
            </p:extLst>
          </p:nvPr>
        </p:nvGraphicFramePr>
        <p:xfrm>
          <a:off x="838200" y="1423447"/>
          <a:ext cx="10515600" cy="4213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29812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41" y="223715"/>
            <a:ext cx="11713050" cy="1171947"/>
          </a:xfrm>
        </p:spPr>
        <p:txBody>
          <a:bodyPr rtlCol="0">
            <a:noAutofit/>
          </a:bodyPr>
          <a:lstStyle/>
          <a:p>
            <a:pPr algn="ctr"/>
            <a:r>
              <a:rPr lang="ka-GE" sz="2400" b="1" dirty="0">
                <a:solidFill>
                  <a:srgbClr val="C00000"/>
                </a:solidFill>
              </a:rPr>
              <a:t/>
            </a:r>
            <a:br>
              <a:rPr lang="ka-GE" sz="2400" b="1" dirty="0">
                <a:solidFill>
                  <a:srgbClr val="C00000"/>
                </a:solidFill>
              </a:rPr>
            </a:br>
            <a:r>
              <a:rPr lang="ka-GE" sz="3200" b="1" dirty="0">
                <a:solidFill>
                  <a:srgbClr val="C00000"/>
                </a:solidFill>
              </a:rPr>
              <a:t>ფარისებრი ჯირკვლის კიბოს ინციდენტობა 100 000 მოსახლეზე საქართველოს რეგიონებში</a:t>
            </a:r>
            <a:r>
              <a:rPr lang="ka-GE" sz="2600" b="1" dirty="0">
                <a:solidFill>
                  <a:srgbClr val="C00000"/>
                </a:solidFill>
              </a:rPr>
              <a:t/>
            </a:r>
            <a:br>
              <a:rPr lang="ka-GE" sz="2600" b="1" dirty="0">
                <a:solidFill>
                  <a:srgbClr val="C00000"/>
                </a:solidFill>
              </a:rPr>
            </a:br>
            <a:r>
              <a:rPr lang="ka-GE" sz="2600" b="1" dirty="0">
                <a:solidFill>
                  <a:srgbClr val="C00000"/>
                </a:solidFill>
              </a:rPr>
              <a:t/>
            </a:r>
            <a:br>
              <a:rPr lang="ka-GE" sz="2600" b="1" dirty="0">
                <a:solidFill>
                  <a:srgbClr val="C00000"/>
                </a:solidFill>
              </a:rPr>
            </a:br>
            <a:endParaRPr lang="en-US" sz="2600" b="1" dirty="0">
              <a:solidFill>
                <a:srgbClr val="C00000"/>
              </a:solidFill>
              <a:latin typeface="Sylfaen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547358"/>
              </p:ext>
            </p:extLst>
          </p:nvPr>
        </p:nvGraphicFramePr>
        <p:xfrm>
          <a:off x="646113" y="1074821"/>
          <a:ext cx="10955337" cy="5026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215082"/>
            <a:ext cx="12192000" cy="642918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341" y="6101477"/>
            <a:ext cx="1000101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95605" y="6286521"/>
            <a:ext cx="52943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National Center for Disease Control  &amp; Public Health</a:t>
            </a:r>
            <a:endParaRPr lang="ru-RU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882082" y="6215082"/>
            <a:ext cx="1446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www.ncdc.ge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2181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876" y="163420"/>
            <a:ext cx="11368217" cy="911402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>
                <a:solidFill>
                  <a:srgbClr val="C00000"/>
                </a:solidFill>
              </a:rPr>
              <a:t>კიბოს გავრცელება 15-19 წლის ასაკის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ka-GE" sz="3200" b="1" dirty="0">
                <a:solidFill>
                  <a:srgbClr val="C00000"/>
                </a:solidFill>
              </a:rPr>
              <a:t>მოზარდებში, </a:t>
            </a:r>
            <a:r>
              <a:rPr lang="en-US" sz="3200" dirty="0">
                <a:solidFill>
                  <a:srgbClr val="C00000"/>
                </a:solidFill>
              </a:rPr>
              <a:t/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ka-GE" sz="3200" b="1" dirty="0">
                <a:solidFill>
                  <a:srgbClr val="C00000"/>
                </a:solidFill>
              </a:rPr>
              <a:t>ორივე სქესი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978568" y="1203158"/>
            <a:ext cx="10058400" cy="54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246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86" y="124495"/>
            <a:ext cx="11813060" cy="1014496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>
                <a:solidFill>
                  <a:srgbClr val="C00000"/>
                </a:solidFill>
              </a:rPr>
              <a:t>0-14  წლის ასაკის ბავშვებში ავთვისებიანი ახალწარმონაქმნების განაწილება ლოკალიზაციის  მიხედვით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978568" y="1283368"/>
            <a:ext cx="10459453" cy="529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87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61" y="172619"/>
            <a:ext cx="11447253" cy="998455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>
                <a:solidFill>
                  <a:srgbClr val="C00000"/>
                </a:solidFill>
              </a:rPr>
              <a:t>კიბოთი სიკვდილიანობა 100000 მოსახლეზე            საქართველოსა და ევროპის რეგიონში</a:t>
            </a:r>
            <a:endParaRPr lang="en-US" sz="3200" dirty="0">
              <a:solidFill>
                <a:srgbClr val="C00000"/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244394299"/>
              </p:ext>
            </p:extLst>
          </p:nvPr>
        </p:nvGraphicFramePr>
        <p:xfrm>
          <a:off x="813682" y="1299409"/>
          <a:ext cx="10463918" cy="4572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4769708" y="6104555"/>
            <a:ext cx="729048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</a:pPr>
            <a:r>
              <a:rPr lang="ka-GE" i="1" dirty="0">
                <a:ea typeface="Calibri" panose="020F0502020204030204" pitchFamily="34" charset="0"/>
                <a:cs typeface="Sylfaen" panose="010A0502050306030303" pitchFamily="18" charset="0"/>
              </a:rPr>
              <a:t>წყარო</a:t>
            </a:r>
            <a:r>
              <a:rPr lang="ka-GE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ka-GE" i="1" dirty="0">
                <a:ea typeface="Calibri" panose="020F0502020204030204" pitchFamily="34" charset="0"/>
                <a:cs typeface="Sylfaen" panose="010A0502050306030303" pitchFamily="18" charset="0"/>
              </a:rPr>
              <a:t>ჯანმო</a:t>
            </a:r>
            <a:r>
              <a:rPr lang="ka-GE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ka-GE" i="1" dirty="0">
                <a:ea typeface="Calibri" panose="020F0502020204030204" pitchFamily="34" charset="0"/>
                <a:cs typeface="Sylfaen" panose="010A0502050306030303" pitchFamily="18" charset="0"/>
              </a:rPr>
              <a:t>ს</a:t>
            </a:r>
            <a:r>
              <a:rPr lang="ka-GE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a-GE" i="1" dirty="0">
                <a:ea typeface="Calibri" panose="020F0502020204030204" pitchFamily="34" charset="0"/>
                <a:cs typeface="Sylfaen" panose="010A0502050306030303" pitchFamily="18" charset="0"/>
              </a:rPr>
              <a:t>მონაცემთა</a:t>
            </a:r>
            <a:r>
              <a:rPr lang="ka-GE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a-GE" i="1" dirty="0">
                <a:ea typeface="Calibri" panose="020F0502020204030204" pitchFamily="34" charset="0"/>
                <a:cs typeface="Sylfaen" panose="010A0502050306030303" pitchFamily="18" charset="0"/>
              </a:rPr>
              <a:t>ბაზა</a:t>
            </a:r>
            <a:r>
              <a:rPr lang="ka-GE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„</a:t>
            </a:r>
            <a:r>
              <a:rPr lang="ka-GE" i="1" dirty="0">
                <a:ea typeface="Calibri" panose="020F0502020204030204" pitchFamily="34" charset="0"/>
                <a:cs typeface="Sylfaen" panose="010A0502050306030303" pitchFamily="18" charset="0"/>
              </a:rPr>
              <a:t>ჯანმრთელობა</a:t>
            </a:r>
            <a:r>
              <a:rPr lang="ka-GE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a-GE" i="1" dirty="0">
                <a:ea typeface="Calibri" panose="020F0502020204030204" pitchFamily="34" charset="0"/>
                <a:cs typeface="Sylfaen" panose="010A0502050306030303" pitchFamily="18" charset="0"/>
              </a:rPr>
              <a:t>ყველასათვის</a:t>
            </a:r>
            <a:r>
              <a:rPr lang="ka-GE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5187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16" y="0"/>
            <a:ext cx="11357810" cy="773863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>
                <a:solidFill>
                  <a:srgbClr val="C0000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სადისკუსიო თემები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7040" y="773863"/>
            <a:ext cx="11246586" cy="572319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ka-GE" b="1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კიბოს სკრინინგით მოცვის დაბალი მაჩვენებლები</a:t>
            </a:r>
          </a:p>
          <a:p>
            <a:pPr>
              <a:lnSpc>
                <a:spcPct val="160000"/>
              </a:lnSpc>
            </a:pPr>
            <a:r>
              <a:rPr lang="ka-GE" b="1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გვიან სტადიაზე (მესამე-მეოთხე) გამოვლენილი კიბოს მაღალი ხვედრითი წილი</a:t>
            </a:r>
          </a:p>
          <a:p>
            <a:pPr>
              <a:lnSpc>
                <a:spcPct val="160000"/>
              </a:lnSpc>
            </a:pPr>
            <a:r>
              <a:rPr lang="ka-GE" b="1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ფარისებრი ჯირკვლის კიბოს მაღალი ავადობა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ka-GE" b="1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ქიმიო და სხივური თერაპიის დაბალი უტილიზაცია</a:t>
            </a:r>
          </a:p>
          <a:p>
            <a:pPr>
              <a:lnSpc>
                <a:spcPct val="160000"/>
              </a:lnSpc>
            </a:pPr>
            <a:r>
              <a:rPr lang="ka-GE" b="1" dirty="0">
                <a:solidFill>
                  <a:srgbClr val="002060"/>
                </a:solidFill>
              </a:rPr>
              <a:t>კიბოს სავარაუდო კლასტერების და მათი შესაძლო გამომწვევი ფაქტორების </a:t>
            </a:r>
            <a:r>
              <a:rPr lang="ka-GE" b="1" dirty="0" smtClean="0">
                <a:solidFill>
                  <a:srgbClr val="002060"/>
                </a:solidFill>
              </a:rPr>
              <a:t>იდენტიფიცირება</a:t>
            </a:r>
          </a:p>
          <a:p>
            <a:pPr>
              <a:lnSpc>
                <a:spcPct val="160000"/>
              </a:lnSpc>
            </a:pPr>
            <a:r>
              <a:rPr lang="ka-GE" b="1" dirty="0" smtClean="0">
                <a:solidFill>
                  <a:srgbClr val="002060"/>
                </a:solidFill>
              </a:rPr>
              <a:t>კიბოს სარეგისტრაციო ფორმაში ახალი ველების/ცვლადების დამეტება</a:t>
            </a:r>
            <a:endParaRPr lang="ka-GE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160000"/>
              </a:lnSpc>
            </a:pPr>
            <a:r>
              <a:rPr lang="ka-GE" b="1" dirty="0">
                <a:solidFill>
                  <a:srgbClr val="002060"/>
                </a:solidFill>
              </a:rPr>
              <a:t>კიბოს ლოკალიზაციის მიხედვით 3–4 კაციანი სამუშაო ჯგუფების შექმნა </a:t>
            </a:r>
            <a:endParaRPr lang="en-US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1758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100" y="1142984"/>
            <a:ext cx="6572296" cy="4071966"/>
          </a:xfrm>
        </p:spPr>
        <p:txBody>
          <a:bodyPr rtlCol="0">
            <a:noAutofit/>
          </a:bodyPr>
          <a:lstStyle/>
          <a:p>
            <a:pPr>
              <a:buNone/>
            </a:pPr>
            <a:r>
              <a:rPr lang="ka-GE" b="1" dirty="0">
                <a:solidFill>
                  <a:srgbClr val="002060"/>
                </a:solidFill>
              </a:rPr>
              <a:t>მადლობა ყურადღებისთვის</a:t>
            </a:r>
            <a:r>
              <a:rPr lang="en-US" b="1" dirty="0">
                <a:solidFill>
                  <a:srgbClr val="002060"/>
                </a:solidFill>
              </a:rPr>
              <a:t>!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5929330"/>
            <a:ext cx="12192000" cy="928670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45" y="6000769"/>
            <a:ext cx="1000101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95605" y="6286521"/>
            <a:ext cx="52943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National Center for Disease Control  &amp; Public Health</a:t>
            </a:r>
            <a:endParaRPr lang="ru-RU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882082" y="6215082"/>
            <a:ext cx="1446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www.ncdc.ge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Picture 2" descr="C:\Users\Dato\Desktop\Logos\NCDC Logo.pn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>
          <a:xfrm>
            <a:off x="4595803" y="2143117"/>
            <a:ext cx="3137061" cy="2307447"/>
          </a:xfrm>
          <a:prstGeom prst="rect">
            <a:avLst/>
          </a:prstGeom>
          <a:effectLst>
            <a:outerShdw blurRad="165100" dist="38100" dir="2700000" sx="103000" sy="103000" algn="tl" rotWithShape="0">
              <a:prstClr val="black">
                <a:alpha val="57000"/>
              </a:prstClr>
            </a:outerShdw>
            <a:reflection blurRad="114300" stA="44000" endPos="65000" dist="127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119482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700" y="383972"/>
            <a:ext cx="11554691" cy="596415"/>
          </a:xfrm>
        </p:spPr>
        <p:txBody>
          <a:bodyPr rtlCol="0">
            <a:noAutofit/>
          </a:bodyPr>
          <a:lstStyle/>
          <a:p>
            <a:pPr algn="ctr"/>
            <a:r>
              <a:rPr lang="ka-GE" sz="2400" b="1" dirty="0">
                <a:solidFill>
                  <a:srgbClr val="C00000"/>
                </a:solidFill>
              </a:rPr>
              <a:t/>
            </a:r>
            <a:br>
              <a:rPr lang="ka-GE" sz="2400" b="1" dirty="0">
                <a:solidFill>
                  <a:srgbClr val="C00000"/>
                </a:solidFill>
              </a:rPr>
            </a:br>
            <a:r>
              <a:rPr lang="ka-GE" sz="2800" b="1" dirty="0">
                <a:solidFill>
                  <a:srgbClr val="C00000"/>
                </a:solidFill>
              </a:rPr>
              <a:t>ფარისებრი ჯირკვლის კიბოს ინციდენტობა, </a:t>
            </a:r>
            <a:br>
              <a:rPr lang="ka-GE" sz="2800" b="1" dirty="0">
                <a:solidFill>
                  <a:srgbClr val="C00000"/>
                </a:solidFill>
              </a:rPr>
            </a:br>
            <a:r>
              <a:rPr lang="ka-GE" sz="2800" b="1" dirty="0">
                <a:solidFill>
                  <a:srgbClr val="C00000"/>
                </a:solidFill>
              </a:rPr>
              <a:t>ორივე სქესი, </a:t>
            </a:r>
            <a:r>
              <a:rPr lang="en-US" sz="2800" b="1" dirty="0">
                <a:solidFill>
                  <a:srgbClr val="C00000"/>
                </a:solidFill>
              </a:rPr>
              <a:t>GLOBOCAN</a:t>
            </a:r>
            <a:r>
              <a:rPr lang="ka-GE" sz="2800" b="1" dirty="0">
                <a:solidFill>
                  <a:srgbClr val="C00000"/>
                </a:solidFill>
              </a:rPr>
              <a:t> </a:t>
            </a:r>
            <a:br>
              <a:rPr lang="ka-GE" sz="2800" b="1" dirty="0">
                <a:solidFill>
                  <a:srgbClr val="C00000"/>
                </a:solidFill>
              </a:rPr>
            </a:br>
            <a:endParaRPr lang="en-US" sz="2800" b="1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215082"/>
            <a:ext cx="12192000" cy="642918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341" y="6101477"/>
            <a:ext cx="1000101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95605" y="6286521"/>
            <a:ext cx="52943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National Center for Disease Control  &amp; Public Health</a:t>
            </a:r>
            <a:endParaRPr lang="ru-RU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882082" y="6215082"/>
            <a:ext cx="1446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www.ncdc.ge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174341" y="1910095"/>
          <a:ext cx="5038682" cy="3148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/>
          <p:nvPr>
            <p:extLst/>
          </p:nvPr>
        </p:nvGraphicFramePr>
        <p:xfrm>
          <a:off x="5742761" y="1910095"/>
          <a:ext cx="6067425" cy="3148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586492" y="1770932"/>
            <a:ext cx="1329370" cy="523220"/>
          </a:xfrm>
          <a:prstGeom prst="rect">
            <a:avLst/>
          </a:prstGeom>
          <a:noFill/>
          <a:ln w="222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/>
              <a:t>რეგისტრი, 2015</a:t>
            </a:r>
          </a:p>
        </p:txBody>
      </p:sp>
      <p:sp>
        <p:nvSpPr>
          <p:cNvPr id="12" name="Oval 11"/>
          <p:cNvSpPr/>
          <p:nvPr/>
        </p:nvSpPr>
        <p:spPr>
          <a:xfrm>
            <a:off x="10850252" y="2579274"/>
            <a:ext cx="754144" cy="1366887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19167170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700" y="383972"/>
            <a:ext cx="11554691" cy="596415"/>
          </a:xfrm>
        </p:spPr>
        <p:txBody>
          <a:bodyPr rtlCol="0">
            <a:noAutofit/>
          </a:bodyPr>
          <a:lstStyle/>
          <a:p>
            <a:pPr algn="ctr"/>
            <a:r>
              <a:rPr lang="ka-GE" sz="2400" b="1" dirty="0">
                <a:solidFill>
                  <a:srgbClr val="C00000"/>
                </a:solidFill>
              </a:rPr>
              <a:t/>
            </a:r>
            <a:br>
              <a:rPr lang="ka-GE" sz="2400" b="1" dirty="0">
                <a:solidFill>
                  <a:srgbClr val="C00000"/>
                </a:solidFill>
              </a:rPr>
            </a:br>
            <a:r>
              <a:rPr lang="ka-GE" sz="2800" b="1" dirty="0">
                <a:solidFill>
                  <a:srgbClr val="C00000"/>
                </a:solidFill>
              </a:rPr>
              <a:t>ფარისებრი ჯირკვლის კიბოს ინციდენტობა, </a:t>
            </a:r>
            <a:br>
              <a:rPr lang="ka-GE" sz="2800" b="1" dirty="0">
                <a:solidFill>
                  <a:srgbClr val="C00000"/>
                </a:solidFill>
              </a:rPr>
            </a:br>
            <a:r>
              <a:rPr lang="ka-GE" sz="2800" b="1" dirty="0">
                <a:solidFill>
                  <a:srgbClr val="C00000"/>
                </a:solidFill>
              </a:rPr>
              <a:t>ქალები, </a:t>
            </a:r>
            <a:r>
              <a:rPr lang="en-US" sz="2800" b="1" dirty="0">
                <a:solidFill>
                  <a:srgbClr val="C00000"/>
                </a:solidFill>
              </a:rPr>
              <a:t>GLOBOCAN</a:t>
            </a:r>
            <a:r>
              <a:rPr lang="ka-GE" sz="2800" b="1" dirty="0">
                <a:solidFill>
                  <a:srgbClr val="C00000"/>
                </a:solidFill>
              </a:rPr>
              <a:t> </a:t>
            </a:r>
            <a:br>
              <a:rPr lang="ka-GE" sz="2800" b="1" dirty="0">
                <a:solidFill>
                  <a:srgbClr val="C00000"/>
                </a:solidFill>
              </a:rPr>
            </a:br>
            <a:endParaRPr lang="en-US" sz="2800" b="1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215082"/>
            <a:ext cx="12192000" cy="642918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341" y="6101477"/>
            <a:ext cx="1000101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95605" y="6286521"/>
            <a:ext cx="52943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National Center for Disease Control  &amp; Public Health</a:t>
            </a:r>
            <a:endParaRPr lang="ru-RU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882082" y="6215082"/>
            <a:ext cx="1446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www.ncdc.ge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1" name="Chart 10"/>
          <p:cNvGraphicFramePr/>
          <p:nvPr>
            <p:extLst/>
          </p:nvPr>
        </p:nvGraphicFramePr>
        <p:xfrm>
          <a:off x="332700" y="1677971"/>
          <a:ext cx="4938605" cy="3186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>
            <p:extLst/>
          </p:nvPr>
        </p:nvGraphicFramePr>
        <p:xfrm>
          <a:off x="5848369" y="1753386"/>
          <a:ext cx="6161379" cy="3346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6319" y="1570825"/>
            <a:ext cx="1353429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058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793" y="58293"/>
            <a:ext cx="11596413" cy="1041009"/>
          </a:xfrm>
        </p:spPr>
        <p:txBody>
          <a:bodyPr rtlCol="0">
            <a:noAutofit/>
          </a:bodyPr>
          <a:lstStyle/>
          <a:p>
            <a:pPr algn="ctr"/>
            <a:r>
              <a:rPr lang="ka-GE" sz="2000" b="1" dirty="0">
                <a:solidFill>
                  <a:srgbClr val="C00000"/>
                </a:solidFill>
              </a:rPr>
              <a:t/>
            </a:r>
            <a:br>
              <a:rPr lang="ka-GE" sz="2000" b="1" dirty="0">
                <a:solidFill>
                  <a:srgbClr val="C00000"/>
                </a:solidFill>
              </a:rPr>
            </a:br>
            <a:r>
              <a:rPr lang="ka-GE" sz="2400" b="1" dirty="0">
                <a:solidFill>
                  <a:srgbClr val="C00000"/>
                </a:solidFill>
              </a:rPr>
              <a:t>ფარისებრი ჯირკვლის კიბოს საერთო და ძირითადი ჰისტოლოგიური ტიპების მიხედვით ავადობის ტენდენცია 100000 მამაკაცზე შერჩეულ ქვეყნებში, 1960–2007</a:t>
            </a:r>
            <a:br>
              <a:rPr lang="ka-GE" sz="2400" b="1" dirty="0">
                <a:solidFill>
                  <a:srgbClr val="C00000"/>
                </a:solidFill>
              </a:rPr>
            </a:br>
            <a:endParaRPr lang="en-US" sz="2400" b="1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215082"/>
            <a:ext cx="12192000" cy="642918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341" y="6101477"/>
            <a:ext cx="1000101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95605" y="6286521"/>
            <a:ext cx="52943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National Center for Disease Control  &amp; Public Health</a:t>
            </a:r>
            <a:endParaRPr lang="ru-RU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882082" y="6215082"/>
            <a:ext cx="1446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www.ncdc.ge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1326162" y="948130"/>
            <a:ext cx="9807060" cy="526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657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41" y="1"/>
            <a:ext cx="11769611" cy="1078316"/>
          </a:xfrm>
        </p:spPr>
        <p:txBody>
          <a:bodyPr rtlCol="0">
            <a:noAutofit/>
          </a:bodyPr>
          <a:lstStyle/>
          <a:p>
            <a:pPr algn="ctr"/>
            <a:r>
              <a:rPr lang="ka-GE" sz="2000" b="1" dirty="0">
                <a:solidFill>
                  <a:srgbClr val="C00000"/>
                </a:solidFill>
              </a:rPr>
              <a:t/>
            </a:r>
            <a:br>
              <a:rPr lang="ka-GE" sz="2000" b="1" dirty="0">
                <a:solidFill>
                  <a:srgbClr val="C00000"/>
                </a:solidFill>
              </a:rPr>
            </a:br>
            <a:r>
              <a:rPr lang="ka-GE" sz="2400" b="1" dirty="0">
                <a:solidFill>
                  <a:srgbClr val="C00000"/>
                </a:solidFill>
              </a:rPr>
              <a:t>ფარისებრი ჯირკვლის კიბოს საერთო და ძირითადი ჰისტოლოგიური ტიპების მიხედვით ავადობის ტენდენცია 100000 ქალზე შერჩეულ ქვეყნებში, 1960–2007</a:t>
            </a:r>
            <a:r>
              <a:rPr lang="ka-GE" sz="2800" b="1" dirty="0">
                <a:solidFill>
                  <a:srgbClr val="C00000"/>
                </a:solidFill>
              </a:rPr>
              <a:t/>
            </a:r>
            <a:br>
              <a:rPr lang="ka-GE" sz="2800" b="1" dirty="0">
                <a:solidFill>
                  <a:srgbClr val="C00000"/>
                </a:solidFill>
              </a:rPr>
            </a:br>
            <a:endParaRPr lang="en-US" sz="2800" b="1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215082"/>
            <a:ext cx="12192000" cy="642918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341" y="6101477"/>
            <a:ext cx="1000101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95605" y="6286521"/>
            <a:ext cx="52943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National Center for Disease Control  &amp; Public Health</a:t>
            </a:r>
            <a:endParaRPr lang="ru-RU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882082" y="6215082"/>
            <a:ext cx="1446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www.ncdc.ge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1174442" y="1004797"/>
            <a:ext cx="9955521" cy="493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296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54" y="53743"/>
            <a:ext cx="11554691" cy="924825"/>
          </a:xfrm>
        </p:spPr>
        <p:txBody>
          <a:bodyPr rtlCol="0">
            <a:noAutofit/>
          </a:bodyPr>
          <a:lstStyle/>
          <a:p>
            <a:pPr algn="ctr"/>
            <a:r>
              <a:rPr lang="ka-GE" sz="2400" b="1" dirty="0">
                <a:solidFill>
                  <a:srgbClr val="C00000"/>
                </a:solidFill>
              </a:rPr>
              <a:t/>
            </a:r>
            <a:br>
              <a:rPr lang="ka-GE" sz="2400" b="1" dirty="0">
                <a:solidFill>
                  <a:srgbClr val="C00000"/>
                </a:solidFill>
              </a:rPr>
            </a:br>
            <a:r>
              <a:rPr lang="ka-GE" sz="3200" b="1" dirty="0">
                <a:solidFill>
                  <a:srgbClr val="C00000"/>
                </a:solidFill>
              </a:rPr>
              <a:t>ფარისებრი ჯირკვლის კიბოს ახალი შემთხვევები, სტადიები, </a:t>
            </a:r>
            <a:r>
              <a:rPr lang="en-US" sz="3200" b="1" dirty="0">
                <a:solidFill>
                  <a:srgbClr val="C00000"/>
                </a:solidFill>
              </a:rPr>
              <a:t>       </a:t>
            </a:r>
            <a:r>
              <a:rPr lang="ka-GE" sz="3200" b="1" dirty="0">
                <a:solidFill>
                  <a:srgbClr val="C00000"/>
                </a:solidFill>
              </a:rPr>
              <a:t>ასაკობრივი სტრუქტურა</a:t>
            </a:r>
            <a:endParaRPr lang="en-US" sz="3200" b="1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215082"/>
            <a:ext cx="12192000" cy="642918"/>
          </a:xfrm>
          <a:prstGeom prst="rect">
            <a:avLst/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pic>
        <p:nvPicPr>
          <p:cNvPr id="6" name="Picture 103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341" y="6101477"/>
            <a:ext cx="1000101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95605" y="6382652"/>
            <a:ext cx="52943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National Center for Disease Control  &amp; Public Health</a:t>
            </a:r>
            <a:endParaRPr lang="ru-RU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864403" y="6321097"/>
            <a:ext cx="1446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www.ncdc.ge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174341" y="763763"/>
          <a:ext cx="3398418" cy="2724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ontent Placeholder 9"/>
          <p:cNvGraphicFramePr>
            <a:graphicFrameLocks/>
          </p:cNvGraphicFramePr>
          <p:nvPr>
            <p:extLst/>
          </p:nvPr>
        </p:nvGraphicFramePr>
        <p:xfrm>
          <a:off x="174341" y="3490927"/>
          <a:ext cx="3398418" cy="2724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ontent Placeholder 9"/>
          <p:cNvGraphicFramePr>
            <a:graphicFrameLocks/>
          </p:cNvGraphicFramePr>
          <p:nvPr>
            <p:extLst/>
          </p:nvPr>
        </p:nvGraphicFramePr>
        <p:xfrm>
          <a:off x="3789574" y="1312249"/>
          <a:ext cx="774581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193930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45" y="365125"/>
            <a:ext cx="11615351" cy="1325563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>
                <a:solidFill>
                  <a:srgbClr val="C00000"/>
                </a:solidFill>
              </a:rPr>
              <a:t>ასაკ-სტანდარტიზებული სამწლიანი საშუალო ინციდენტობა საქართველოს ზოგიერთ მუნიციპალიტეტში</a:t>
            </a:r>
            <a:endParaRPr lang="en-US" sz="3200" dirty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928156"/>
              </p:ext>
            </p:extLst>
          </p:nvPr>
        </p:nvGraphicFramePr>
        <p:xfrm>
          <a:off x="2449597" y="1975957"/>
          <a:ext cx="7600565" cy="420757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5481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524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5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>
                          <a:effectLst/>
                        </a:rPr>
                        <a:t>ასაკ-</a:t>
                      </a:r>
                      <a:r>
                        <a:rPr lang="en-US" sz="1400" b="1">
                          <a:effectLst/>
                        </a:rPr>
                        <a:t>სტანდარტიზებული </a:t>
                      </a:r>
                      <a:r>
                        <a:rPr lang="ka-GE" sz="1400" b="1">
                          <a:effectLst/>
                        </a:rPr>
                        <a:t>მაჩვენებელი</a:t>
                      </a:r>
                      <a:endParaRPr lang="en-US" sz="1400" b="1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>
                          <a:effectLst/>
                        </a:rPr>
                        <a:t>(</a:t>
                      </a:r>
                      <a:r>
                        <a:rPr lang="en-US" sz="1400" b="1">
                          <a:effectLst/>
                        </a:rPr>
                        <a:t>საქართველოს მოსახლეობაზე</a:t>
                      </a:r>
                      <a:r>
                        <a:rPr lang="ka-GE" sz="1400" b="1">
                          <a:effectLst/>
                        </a:rPr>
                        <a:t>)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ო</a:t>
                      </a:r>
                      <a:r>
                        <a:rPr lang="en-US" sz="1200">
                          <a:effectLst/>
                        </a:rPr>
                        <a:t>ზურგე</a:t>
                      </a:r>
                      <a:r>
                        <a:rPr lang="ka-GE" sz="1200">
                          <a:effectLst/>
                        </a:rPr>
                        <a:t>თ</a:t>
                      </a:r>
                      <a:r>
                        <a:rPr lang="en-US" sz="1200">
                          <a:effectLst/>
                        </a:rPr>
                        <a:t>ი (მუნიციპალიტეტი)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370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ა</a:t>
                      </a:r>
                      <a:r>
                        <a:rPr lang="ka-GE" sz="1200">
                          <a:effectLst/>
                        </a:rPr>
                        <a:t>ხ</a:t>
                      </a:r>
                      <a:r>
                        <a:rPr lang="en-US" sz="1200">
                          <a:effectLst/>
                        </a:rPr>
                        <a:t>ალ</a:t>
                      </a:r>
                      <a:r>
                        <a:rPr lang="ka-GE" sz="1200">
                          <a:effectLst/>
                        </a:rPr>
                        <a:t>ც</a:t>
                      </a:r>
                      <a:r>
                        <a:rPr lang="en-US" sz="1200">
                          <a:effectLst/>
                        </a:rPr>
                        <a:t>ი</a:t>
                      </a:r>
                      <a:r>
                        <a:rPr lang="ka-GE" sz="1200">
                          <a:effectLst/>
                        </a:rPr>
                        <a:t>ხ</a:t>
                      </a:r>
                      <a:r>
                        <a:rPr lang="en-US" sz="1200">
                          <a:effectLst/>
                        </a:rPr>
                        <a:t>ე (მუნიციპალიტეტი)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344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გ</a:t>
                      </a:r>
                      <a:r>
                        <a:rPr lang="en-US" sz="1200">
                          <a:effectLst/>
                        </a:rPr>
                        <a:t>ორი (მუნიციპალიტეტი)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ბ</a:t>
                      </a:r>
                      <a:r>
                        <a:rPr lang="en-US" sz="1200">
                          <a:effectLst/>
                        </a:rPr>
                        <a:t>ა</a:t>
                      </a:r>
                      <a:r>
                        <a:rPr lang="ka-GE" sz="1200">
                          <a:effectLst/>
                        </a:rPr>
                        <a:t>თ</a:t>
                      </a:r>
                      <a:r>
                        <a:rPr lang="en-US" sz="1200">
                          <a:effectLst/>
                        </a:rPr>
                        <a:t>უმი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ზ</a:t>
                      </a:r>
                      <a:r>
                        <a:rPr lang="en-US" sz="1200">
                          <a:effectLst/>
                        </a:rPr>
                        <a:t>უგდიდი (მუნიციპალიტეტი)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ამბროლაური (მუნიციპალიტეტი)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ყ</a:t>
                      </a:r>
                      <a:r>
                        <a:rPr lang="en-US" sz="1200">
                          <a:effectLst/>
                        </a:rPr>
                        <a:t>აზბეგი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თელავი (მუნიციპალიტეტი)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თბილისი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ო</a:t>
                      </a:r>
                      <a:r>
                        <a:rPr lang="en-US" sz="1200">
                          <a:effectLst/>
                        </a:rPr>
                        <a:t>ნი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ხელვაჩაური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ფოთი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საჩხერე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ქუთაისი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შ</a:t>
                      </a:r>
                      <a:r>
                        <a:rPr lang="ka-GE" sz="1200">
                          <a:effectLst/>
                        </a:rPr>
                        <a:t>უახევი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ს</a:t>
                      </a:r>
                      <a:r>
                        <a:rPr lang="en-US" sz="1200">
                          <a:effectLst/>
                        </a:rPr>
                        <a:t>ი</a:t>
                      </a:r>
                      <a:r>
                        <a:rPr lang="ka-GE" sz="1200">
                          <a:effectLst/>
                        </a:rPr>
                        <a:t>ღ</a:t>
                      </a:r>
                      <a:r>
                        <a:rPr lang="en-US" sz="1200">
                          <a:effectLst/>
                        </a:rPr>
                        <a:t>ნა</a:t>
                      </a:r>
                      <a:r>
                        <a:rPr lang="ka-GE" sz="1200">
                          <a:effectLst/>
                        </a:rPr>
                        <a:t>ღ</a:t>
                      </a:r>
                      <a:r>
                        <a:rPr lang="en-US" sz="1200">
                          <a:effectLst/>
                        </a:rPr>
                        <a:t>ი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რ</a:t>
                      </a:r>
                      <a:r>
                        <a:rPr lang="en-US" sz="1200">
                          <a:effectLst/>
                        </a:rPr>
                        <a:t>უს</a:t>
                      </a:r>
                      <a:r>
                        <a:rPr lang="ka-GE" sz="1200">
                          <a:effectLst/>
                        </a:rPr>
                        <a:t>თ</a:t>
                      </a:r>
                      <a:r>
                        <a:rPr lang="en-US" sz="1200">
                          <a:effectLst/>
                        </a:rPr>
                        <a:t>ავი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საქართველო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241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6550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/>
              <a:t>ასაკ-სტანდარტიზებული სამწლიანი საშუალო ინციდენტობა</a:t>
            </a:r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45493" y="1690688"/>
            <a:ext cx="7298724" cy="39788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94486" y="5853363"/>
            <a:ext cx="10000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b="1">
                <a:ea typeface="Calibri" panose="020F0502020204030204" pitchFamily="34" charset="0"/>
                <a:cs typeface="Sylfaen" panose="010A0502050306030303" pitchFamily="18" charset="0"/>
              </a:rPr>
              <a:t>მარკირებულია</a:t>
            </a:r>
            <a:r>
              <a:rPr lang="ka-GE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a-GE" b="1">
                <a:ea typeface="Calibri" panose="020F0502020204030204" pitchFamily="34" charset="0"/>
                <a:cs typeface="Sylfaen" panose="010A0502050306030303" pitchFamily="18" charset="0"/>
              </a:rPr>
              <a:t>ის</a:t>
            </a:r>
            <a:r>
              <a:rPr lang="ka-GE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a-GE" b="1">
                <a:ea typeface="Calibri" panose="020F0502020204030204" pitchFamily="34" charset="0"/>
                <a:cs typeface="Sylfaen" panose="010A0502050306030303" pitchFamily="18" charset="0"/>
              </a:rPr>
              <a:t>მუნიციპალიტეტები</a:t>
            </a:r>
            <a:r>
              <a:rPr lang="ka-GE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ka-GE" b="1">
                <a:ea typeface="Calibri" panose="020F0502020204030204" pitchFamily="34" charset="0"/>
                <a:cs typeface="Sylfaen" panose="010A0502050306030303" pitchFamily="18" charset="0"/>
              </a:rPr>
              <a:t>სადაც</a:t>
            </a:r>
            <a:r>
              <a:rPr lang="ka-GE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a-GE" b="1">
                <a:ea typeface="Calibri" panose="020F0502020204030204" pitchFamily="34" charset="0"/>
                <a:cs typeface="Sylfaen" panose="010A0502050306030303" pitchFamily="18" charset="0"/>
              </a:rPr>
              <a:t>ასაკ</a:t>
            </a:r>
            <a:r>
              <a:rPr lang="ka-GE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ka-GE" b="1">
                <a:ea typeface="Calibri" panose="020F0502020204030204" pitchFamily="34" charset="0"/>
                <a:cs typeface="Sylfaen" panose="010A0502050306030303" pitchFamily="18" charset="0"/>
              </a:rPr>
              <a:t>სტანდარტიზებული</a:t>
            </a:r>
            <a:r>
              <a:rPr lang="ka-GE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a-GE" b="1">
                <a:ea typeface="Calibri" panose="020F0502020204030204" pitchFamily="34" charset="0"/>
                <a:cs typeface="Sylfaen" panose="010A0502050306030303" pitchFamily="18" charset="0"/>
              </a:rPr>
              <a:t>ინციდენტობის</a:t>
            </a:r>
            <a:r>
              <a:rPr lang="ka-GE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a-GE" b="1">
                <a:ea typeface="Calibri" panose="020F0502020204030204" pitchFamily="34" charset="0"/>
                <a:cs typeface="Sylfaen" panose="010A0502050306030303" pitchFamily="18" charset="0"/>
              </a:rPr>
              <a:t>მაჩვენებელი</a:t>
            </a:r>
            <a:r>
              <a:rPr lang="ka-GE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b="1">
                <a:ea typeface="Calibri" panose="020F0502020204030204" pitchFamily="34" charset="0"/>
                <a:cs typeface="Sylfaen" panose="010A0502050306030303" pitchFamily="18" charset="0"/>
              </a:rPr>
              <a:t>საქართველოს</a:t>
            </a:r>
            <a:r>
              <a:rPr lang="ka-GE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b="1">
                <a:ea typeface="Calibri" panose="020F0502020204030204" pitchFamily="34" charset="0"/>
                <a:cs typeface="Sylfaen" panose="010A0502050306030303" pitchFamily="18" charset="0"/>
              </a:rPr>
              <a:t>საშუალო</a:t>
            </a:r>
            <a:r>
              <a:rPr lang="ka-GE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b="1">
                <a:ea typeface="Calibri" panose="020F0502020204030204" pitchFamily="34" charset="0"/>
                <a:cs typeface="Sylfaen" panose="010A0502050306030303" pitchFamily="18" charset="0"/>
              </a:rPr>
              <a:t>ინციდენტობას</a:t>
            </a:r>
            <a:r>
              <a:rPr lang="ka-GE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b="1">
                <a:ea typeface="Calibri" panose="020F0502020204030204" pitchFamily="34" charset="0"/>
                <a:cs typeface="Sylfaen" panose="010A0502050306030303" pitchFamily="18" charset="0"/>
              </a:rPr>
              <a:t>აღემატება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7573474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3" y="204705"/>
            <a:ext cx="11357810" cy="773863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>
                <a:solidFill>
                  <a:srgbClr val="C0000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სადისკუსიო საკითხები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7096" y="2486526"/>
            <a:ext cx="11325727" cy="4074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ამერიკის დაავადებათა კონტროლის ცენტრების განმარტებით -კიბოს</a:t>
            </a:r>
            <a:r>
              <a:rPr lang="ka-GE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კლასტერის</a:t>
            </a:r>
            <a:r>
              <a:rPr lang="ka-GE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არსებობაზე</a:t>
            </a:r>
            <a:r>
              <a:rPr lang="ka-GE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ka-GE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ეჭვის</a:t>
            </a:r>
            <a:r>
              <a:rPr lang="ka-GE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შეტანა</a:t>
            </a:r>
            <a:r>
              <a:rPr lang="ka-GE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შესაძლებელია</a:t>
            </a:r>
            <a:r>
              <a:rPr lang="ka-GE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იმ</a:t>
            </a:r>
            <a:r>
              <a:rPr lang="ka-GE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შემთხვევაში</a:t>
            </a:r>
            <a:r>
              <a:rPr lang="ka-GE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a-GE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თუ</a:t>
            </a:r>
            <a:r>
              <a:rPr lang="ka-GE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a-GE" b="1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ერთი</a:t>
            </a:r>
            <a:r>
              <a:rPr lang="ka-GE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b="1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ლოკალიზაციის</a:t>
            </a:r>
            <a:r>
              <a:rPr lang="ka-GE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ka-GE" b="1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ან</a:t>
            </a:r>
            <a:r>
              <a:rPr lang="ka-GE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b="1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მსგავსი</a:t>
            </a:r>
            <a:r>
              <a:rPr lang="ka-GE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b="1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ეტიოლოგიის</a:t>
            </a:r>
            <a:r>
              <a:rPr lang="ka-GE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b="1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მქონე</a:t>
            </a:r>
            <a:r>
              <a:rPr lang="ka-GE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b="1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ონკოლოგიური</a:t>
            </a:r>
            <a:r>
              <a:rPr lang="ka-GE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b="1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დაავადებების</a:t>
            </a:r>
            <a:r>
              <a:rPr lang="ka-GE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ka-GE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სიხშირე</a:t>
            </a:r>
            <a:r>
              <a:rPr lang="ka-GE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solidFill>
                  <a:srgbClr val="002060"/>
                </a:solidFill>
              </a:rPr>
              <a:t>აღემატება მოსალოდნელს ( რეფერენს პოპულაციაში ავადობას)</a:t>
            </a:r>
          </a:p>
          <a:p>
            <a:r>
              <a:rPr lang="ka-GE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აღინიშნება</a:t>
            </a:r>
            <a:r>
              <a:rPr lang="ka-GE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b="1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იშვიათი</a:t>
            </a:r>
            <a:r>
              <a:rPr lang="ka-GE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b="1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ლოკალიზაციის</a:t>
            </a:r>
            <a:r>
              <a:rPr lang="ka-GE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b="1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კიბოს</a:t>
            </a:r>
            <a:r>
              <a:rPr lang="ka-GE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სიხშირის</a:t>
            </a:r>
            <a:r>
              <a:rPr lang="ka-GE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მატება</a:t>
            </a:r>
            <a:r>
              <a:rPr lang="ka-GE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a-GE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მოცემული</a:t>
            </a:r>
            <a:r>
              <a:rPr lang="ka-GE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ლოკალიზაციის</a:t>
            </a:r>
            <a:r>
              <a:rPr lang="ka-GE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კიბოს</a:t>
            </a:r>
            <a:r>
              <a:rPr lang="ka-GE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სიხშირის</a:t>
            </a:r>
            <a:r>
              <a:rPr lang="ka-GE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მატებას</a:t>
            </a:r>
            <a:r>
              <a:rPr lang="ka-GE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ადგილი</a:t>
            </a:r>
            <a:r>
              <a:rPr lang="ka-GE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აქვს</a:t>
            </a:r>
            <a:r>
              <a:rPr lang="ka-GE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b="1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უჩვეულო</a:t>
            </a:r>
            <a:r>
              <a:rPr lang="ka-GE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b="1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ასაკობრივ</a:t>
            </a:r>
            <a:r>
              <a:rPr lang="ka-GE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a-GE" b="1" dirty="0">
                <a:solidFill>
                  <a:srgbClr val="002060"/>
                </a:solidFill>
                <a:ea typeface="Calibri" panose="020F0502020204030204" pitchFamily="34" charset="0"/>
                <a:cs typeface="Sylfaen" panose="010A0502050306030303" pitchFamily="18" charset="0"/>
              </a:rPr>
              <a:t>ჯგუფში</a:t>
            </a:r>
            <a:r>
              <a:rPr lang="ka-GE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7411" y="1174267"/>
            <a:ext cx="10924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a-GE" sz="2400" b="1" dirty="0">
                <a:solidFill>
                  <a:srgbClr val="002060"/>
                </a:solidFill>
              </a:rPr>
              <a:t>თვლით თუ არა რომ საქართველოს რომელიმე ტერიტორიაზე გვაქვს კიბოს კლასტერული შემთხვეევბი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809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723" y="216845"/>
            <a:ext cx="11754464" cy="1241989"/>
          </a:xfrm>
        </p:spPr>
        <p:txBody>
          <a:bodyPr>
            <a:normAutofit fontScale="90000"/>
          </a:bodyPr>
          <a:lstStyle/>
          <a:p>
            <a:pPr algn="ctr"/>
            <a:r>
              <a:rPr lang="ka-GE" sz="3600" b="1" dirty="0">
                <a:solidFill>
                  <a:srgbClr val="C00000"/>
                </a:solidFill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ასაკ</a:t>
            </a:r>
            <a:r>
              <a:rPr lang="ka-GE" sz="3600" b="1" dirty="0">
                <a:solidFill>
                  <a:srgbClr val="C00000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ka-GE" sz="3600" b="1" dirty="0">
                <a:solidFill>
                  <a:srgbClr val="C00000"/>
                </a:solidFill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სპეციფიური</a:t>
            </a:r>
            <a:r>
              <a:rPr lang="ka-GE" sz="3600" b="1" dirty="0">
                <a:solidFill>
                  <a:srgbClr val="C00000"/>
                </a:solidFill>
                <a:latin typeface="Sylfaen" panose="010A050205030603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a-GE" sz="3600" b="1" dirty="0">
                <a:solidFill>
                  <a:srgbClr val="C00000"/>
                </a:solidFill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ინციდენტობა</a:t>
            </a:r>
            <a:r>
              <a:rPr lang="en-US" sz="3600" dirty="0">
                <a:solidFill>
                  <a:srgbClr val="C00000"/>
                </a:solidFill>
                <a:latin typeface="Sylfaen" panose="010A0502050306030303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latin typeface="Sylfaen" panose="010A0502050306030303" pitchFamily="18" charset="0"/>
              </a:rPr>
            </a:br>
            <a:r>
              <a:rPr lang="ka-GE" sz="3600" b="1" dirty="0">
                <a:solidFill>
                  <a:srgbClr val="C00000"/>
                </a:solidFill>
                <a:latin typeface="Sylfaen" panose="010A0502050306030303" pitchFamily="18" charset="0"/>
              </a:rPr>
              <a:t>ყველა ლოკალიზაციის კიბო, ორივე სქესი</a:t>
            </a:r>
            <a:r>
              <a:rPr lang="en-US" sz="3600" b="1" dirty="0">
                <a:solidFill>
                  <a:srgbClr val="C00000"/>
                </a:solidFill>
                <a:latin typeface="Sylfaen" panose="010A0502050306030303" pitchFamily="18" charset="0"/>
              </a:rPr>
              <a:t>, </a:t>
            </a:r>
            <a:r>
              <a:rPr lang="ka-GE" sz="3600" b="1" dirty="0">
                <a:solidFill>
                  <a:srgbClr val="C00000"/>
                </a:solidFill>
                <a:latin typeface="Sylfaen" panose="010A0502050306030303" pitchFamily="18" charset="0"/>
              </a:rPr>
              <a:t>საქართველო     2015-2017</a:t>
            </a:r>
            <a:endParaRPr lang="en-US" sz="3600" dirty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49338225"/>
              </p:ext>
            </p:extLst>
          </p:nvPr>
        </p:nvGraphicFramePr>
        <p:xfrm>
          <a:off x="470648" y="1667435"/>
          <a:ext cx="11080376" cy="4054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5765829" y="874059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46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145143"/>
            <a:ext cx="11793070" cy="972457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>
                <a:solidFill>
                  <a:srgbClr val="C00000"/>
                </a:solidFill>
              </a:rPr>
              <a:t>ყველა ლოკალიზაციის კიბოს ავადობის ასაკ-სპეციფიური მაჩვენებელი (100 000 მოსახლეზე) სქესის მიხედვით</a:t>
            </a:r>
            <a:r>
              <a:rPr lang="en-US" sz="3200" b="1" dirty="0">
                <a:solidFill>
                  <a:srgbClr val="C00000"/>
                </a:solidFill>
              </a:rPr>
              <a:t>, 2017</a:t>
            </a:r>
            <a:endParaRPr lang="en-US" sz="3200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740558"/>
              </p:ext>
            </p:extLst>
          </p:nvPr>
        </p:nvGraphicFramePr>
        <p:xfrm>
          <a:off x="609835" y="1492191"/>
          <a:ext cx="10943771" cy="3994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2464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145143"/>
            <a:ext cx="11793070" cy="972457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>
                <a:solidFill>
                  <a:srgbClr val="C00000"/>
                </a:solidFill>
              </a:rPr>
              <a:t>ყველა ლოკალიზაციის კიბოს ავადობის ასაკ-სპეციფიური მაჩვენებელი (100 000 მოსახლეზე) სქესის მიხედვით</a:t>
            </a:r>
            <a:r>
              <a:rPr lang="en-US" sz="3200" b="1" dirty="0">
                <a:solidFill>
                  <a:srgbClr val="C00000"/>
                </a:solidFill>
              </a:rPr>
              <a:t>, 2017</a:t>
            </a:r>
            <a:endParaRPr lang="en-US" sz="3200" dirty="0">
              <a:solidFill>
                <a:srgbClr val="C00000"/>
              </a:solidFill>
              <a:latin typeface="Sylfaen" panose="010A0502050306030303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9526247"/>
              </p:ext>
            </p:extLst>
          </p:nvPr>
        </p:nvGraphicFramePr>
        <p:xfrm>
          <a:off x="595086" y="1344706"/>
          <a:ext cx="10943771" cy="4333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 rot="818049">
            <a:off x="9150265" y="1640855"/>
            <a:ext cx="2446577" cy="109643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095352" y="2189071"/>
            <a:ext cx="1283109" cy="1342104"/>
          </a:xfrm>
          <a:prstGeom prst="straightConnector1">
            <a:avLst/>
          </a:prstGeom>
          <a:ln w="57150">
            <a:solidFill>
              <a:srgbClr val="FC64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167716" y="1316516"/>
            <a:ext cx="2020530" cy="5270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16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77" y="217642"/>
            <a:ext cx="11754465" cy="770500"/>
          </a:xfrm>
        </p:spPr>
        <p:txBody>
          <a:bodyPr>
            <a:noAutofit/>
          </a:bodyPr>
          <a:lstStyle/>
          <a:p>
            <a:pPr algn="ctr"/>
            <a:r>
              <a:rPr lang="ka-GE" sz="3200" b="1" dirty="0">
                <a:solidFill>
                  <a:srgbClr val="C00000"/>
                </a:solidFill>
              </a:rPr>
              <a:t>კიბოს ინციდენტობა საცხოვრებელი ადგილის მიხედვით საქართველო, მაჩვენებელი 100000 მოსახლეზე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22822075"/>
              </p:ext>
            </p:extLst>
          </p:nvPr>
        </p:nvGraphicFramePr>
        <p:xfrm>
          <a:off x="221226" y="1150374"/>
          <a:ext cx="11636476" cy="5383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1025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715" y="173396"/>
            <a:ext cx="11592232" cy="1021223"/>
          </a:xfrm>
        </p:spPr>
        <p:txBody>
          <a:bodyPr>
            <a:normAutofit/>
          </a:bodyPr>
          <a:lstStyle/>
          <a:p>
            <a:r>
              <a:rPr lang="ka-GE" sz="3200" b="1" dirty="0">
                <a:solidFill>
                  <a:srgbClr val="C00000"/>
                </a:solidFill>
              </a:rPr>
              <a:t>ასაკ-სტანდარტიზებული ავადობა რეგიონების მიხედვით</a:t>
            </a:r>
            <a:r>
              <a:rPr lang="ka-GE" sz="3200" dirty="0"/>
              <a:t/>
            </a:r>
            <a:br>
              <a:rPr lang="ka-GE" sz="3200" dirty="0"/>
            </a:br>
            <a:endParaRPr lang="en-US" sz="32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9432" y="1681318"/>
            <a:ext cx="8037872" cy="49702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34282" y="859288"/>
            <a:ext cx="3052915" cy="5170646"/>
          </a:xfrm>
          <a:prstGeom prst="rect">
            <a:avLst/>
          </a:prstGeom>
          <a:noFill/>
          <a:ln w="6032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a-GE" sz="2200" b="1" dirty="0">
                <a:solidFill>
                  <a:srgbClr val="002060"/>
                </a:solidFill>
              </a:rPr>
              <a:t>რუქაზე მარკირებულია ის მუნიციპალიტეტები, სადაც ასაკ-სტანდარტიზებული ავადობა საქართველოს საშუალო მაჩვენებელს აღემატება</a:t>
            </a:r>
            <a:endParaRPr lang="en-US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68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2168</Words>
  <Application>Microsoft Office PowerPoint</Application>
  <PresentationFormat>Widescreen</PresentationFormat>
  <Paragraphs>325</Paragraphs>
  <Slides>49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Calibri Light</vt:lpstr>
      <vt:lpstr>Sylfaen</vt:lpstr>
      <vt:lpstr>Times New Roman</vt:lpstr>
      <vt:lpstr>Wingdings</vt:lpstr>
      <vt:lpstr>Office Theme</vt:lpstr>
      <vt:lpstr>საქართველოს კიბოს პოპულაციური რეგისტრის მონაცემთა                      პირველადი ანალიზი 2015-2017</vt:lpstr>
      <vt:lpstr>კიბოს ავადობა საქართველოსა და ევროპის რეგიონში</vt:lpstr>
      <vt:lpstr>ყველა ლოკალიზაციის კიბოს ახალი შემთხვევები სქესის მიხედვით საქართველოსა და ევროპის რეგიონში</vt:lpstr>
      <vt:lpstr>კიბოთი სიკვდილიანობა 100000 მოსახლეზე            საქართველოსა და ევროპის რეგიონში</vt:lpstr>
      <vt:lpstr>ასაკ-სპეციფიური ინციდენტობა ყველა ლოკალიზაციის კიბო, ორივე სქესი, საქართველო     2015-2017</vt:lpstr>
      <vt:lpstr>ყველა ლოკალიზაციის კიბოს ავადობის ასაკ-სპეციფიური მაჩვენებელი (100 000 მოსახლეზე) სქესის მიხედვით, 2017</vt:lpstr>
      <vt:lpstr>ყველა ლოკალიზაციის კიბოს ავადობის ასაკ-სპეციფიური მაჩვენებელი (100 000 მოსახლეზე) სქესის მიხედვით, 2017</vt:lpstr>
      <vt:lpstr>კიბოს ინციდენტობა საცხოვრებელი ადგილის მიხედვით საქართველო, მაჩვენებელი 100000 მოსახლეზე </vt:lpstr>
      <vt:lpstr>ასაკ-სტანდარტიზებული ავადობა რეგიონების მიხედვით </vt:lpstr>
      <vt:lpstr>კიბოს ახალი შემთხვევების განაწილება დიაგნოზის დასმის მომენტში დაავადების სტადიის  მიხედვით (%)</vt:lpstr>
      <vt:lpstr>მიზნობრივი პოპულაციის კიბოს სკრინინგით მოცვის მაჩვენებელები კიბოს ლოკალიზაციის მიხედვით, 2016</vt:lpstr>
      <vt:lpstr>კიბოს ახალი შემთხვევების ხვედრითი წილი ჩატარებული მკურნალობის მიხედვით, საქართველო</vt:lpstr>
      <vt:lpstr>კიბოს ახალი შემთხვევების % რომელიც სხვადასხვა სახის სამედიცინო მომსახურებას საჭიროებს (ამერიკის კიბოს ნაციონალური ინსტიტუტის შეფასებით)</vt:lpstr>
      <vt:lpstr>ქალებში ყველაზე მაღალი ავადობის მქონე                                   ხუთი  ლოკალიზაციის კიბო</vt:lpstr>
      <vt:lpstr>ქალთა შორის მაღალი ავადობის მქონე კიბოს                       ასაკ-სპეციფიკური მაჩვენებელი 100000 ქალზე</vt:lpstr>
      <vt:lpstr>ქალთა შორის მაღალი ავადობის მქონე კიბოს სტადიები გამოვლენისას</vt:lpstr>
      <vt:lpstr>ძუძუს კიბოს ინციდენტობა საქართველოსა და            ევროპის რეგიონში</vt:lpstr>
      <vt:lpstr>ძუძუს კიბოს ასაკ-სტანდარტიზებილი ავადობისა და საკვდილიანობის მაჩვენებლები გლობალურად და რეგიონების მიხედვით მსოფლიოში, 2015</vt:lpstr>
      <vt:lpstr>კოლორექტული კიბოს ასაკ-სტანდარტიზებილი ავადობისა და საკვდილიანობის მაჩვენებლები გლობალურად და რეგიონების მიხედვით მსოფლიოში, ქალები 2015</vt:lpstr>
      <vt:lpstr>საშვილოსნოს ყელის კიბოს ინციდენტობა საქართველოსა და ევროპის რეგიონში</vt:lpstr>
      <vt:lpstr>საშვილოსნოს ყელის კიბოს ასაკ-სტანდარტიზებილი ავადობისა და საკვდილიანობის მაჩვენებლები გლობალურად და რეგიონების მიხედვით მსოფლიოში, 2015</vt:lpstr>
      <vt:lpstr>საშვილოსნოს ტანის კიბოს ასაკ-სტანდარტიზებილი ავადობისა და საკვდილიანობის მაჩვენებლები გლობალურად და რეგიონების მიხედვით მსოფლიოში, 2015</vt:lpstr>
      <vt:lpstr>კაცებში ყველაზე მაღალი ავადობის მქონე                            ხუთი  ლოკალიზაციის კიბო</vt:lpstr>
      <vt:lpstr>კაცებში მაღალი ავადობის მქონე კიბოს                                  ასაკ-სპეციფიკური მაჩვენებელი 100000 კაცზე</vt:lpstr>
      <vt:lpstr>კაცებში მაღალი ავადობის მქონე კიბოს სტადიები გამოვლენისას</vt:lpstr>
      <vt:lpstr>კაცებში ფილტვის კიბოს ინციდენტობა საქართველოსა და ევროპის რეგიონში</vt:lpstr>
      <vt:lpstr>ფილტვის კიბოს ასაკ-სტანდარტიზებილი ავადობისა და საკვდილიანობის მაჩვენებლები გლობალურად და რეგიონების მიხედვით მსოფლიოში, კაცები 2015</vt:lpstr>
      <vt:lpstr>შარდის ბუშტის კიბოს ასაკ-სტანდარტიზებილი ავადობისა და საკვდილიანობის მაჩვენებლები გლობალურად და რეგიონების მიხედვით მსოფლიოში, კაცები 2015</vt:lpstr>
      <vt:lpstr>პროსტატის კიბოს ასაკ-სტანდარტიზებილი ავადობისა და საკვდილიანობის მაჩვენებლები გლობალურად და რეგიონების მიხედვით მსოფლიოში, 2015</vt:lpstr>
      <vt:lpstr>კოლორექტული კიბოს ასაკ-სტანდარტიზებილი ავადობისა და საკვდილიანობის მაჩვენებლები გლობალურად და რეგიონების მიხედვით მსოფლიოში, კაცები, 2015</vt:lpstr>
      <vt:lpstr>კუჭის კიბოს ასაკ-სტანდარტიზებილი ავადობისა და საკვდილიანობის მაჩვენებლები გლობალურად და რეგიონების მიხედვით მსოფლიოში, კაცები, 2015</vt:lpstr>
      <vt:lpstr>  უფრო ვრცლად ფარისებრი ჯირკვლის კიბოს შესახებ: მნიშვნელოვანი ფაქტები </vt:lpstr>
      <vt:lpstr>  მნიშვნელოვანი ფაქტები </vt:lpstr>
      <vt:lpstr>ფარისებრი ჯირკვლის კიბოს ასაკ-სტანდარტიზებილი ავადობისა და საკვდილიანობის მაჩვენებლები გლობალურად და რეგიონების მიხედვით მსოფლიოში, ქალები, 2015</vt:lpstr>
      <vt:lpstr>ფარისებრი ჯირკვლის კიბოს ასაკ-სტანდარტიზებილი ავადობისა და საკვდილიანობის მაჩვენებლები გლობალურად და რეგიონების მიხედვით მსოფლიოში, კაცები, 2015</vt:lpstr>
      <vt:lpstr>. ფარისებრი ჯირკვლის კიბოს ახალი შემთხვევების რაოდენობა 1998 –2016, საქართველო </vt:lpstr>
      <vt:lpstr> ფარისებრი ჯირკვლის კიბოს ინციდენტობა 100 000 მოსახლეზე საქართველოს რეგიონებში  </vt:lpstr>
      <vt:lpstr>კიბოს გავრცელება 15-19 წლის ასაკის მოზარდებში,  ორივე სქესი</vt:lpstr>
      <vt:lpstr>0-14  წლის ასაკის ბავშვებში ავთვისებიანი ახალწარმონაქმნების განაწილება ლოკალიზაციის  მიხედვით</vt:lpstr>
      <vt:lpstr>სადისკუსიო თემები</vt:lpstr>
      <vt:lpstr>PowerPoint Presentation</vt:lpstr>
      <vt:lpstr> ფარისებრი ჯირკვლის კიბოს ინციდენტობა,  ორივე სქესი, GLOBOCAN  </vt:lpstr>
      <vt:lpstr> ფარისებრი ჯირკვლის კიბოს ინციდენტობა,  ქალები, GLOBOCAN  </vt:lpstr>
      <vt:lpstr> ფარისებრი ჯირკვლის კიბოს საერთო და ძირითადი ჰისტოლოგიური ტიპების მიხედვით ავადობის ტენდენცია 100000 მამაკაცზე შერჩეულ ქვეყნებში, 1960–2007 </vt:lpstr>
      <vt:lpstr> ფარისებრი ჯირკვლის კიბოს საერთო და ძირითადი ჰისტოლოგიური ტიპების მიხედვით ავადობის ტენდენცია 100000 ქალზე შერჩეულ ქვეყნებში, 1960–2007 </vt:lpstr>
      <vt:lpstr> ფარისებრი ჯირკვლის კიბოს ახალი შემთხვევები, სტადიები,        ასაკობრივი სტრუქტურა</vt:lpstr>
      <vt:lpstr>ასაკ-სტანდარტიზებული სამწლიანი საშუალო ინციდენტობა საქართველოს ზოგიერთ მუნიციპალიტეტში</vt:lpstr>
      <vt:lpstr>ასაკ-სტანდარტიზებული სამწლიანი საშუალო ინციდენტობა</vt:lpstr>
      <vt:lpstr>სადისკუსიო საკითხები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კიბოს გავრცელება საქართველოში</dc:title>
  <dc:creator>NCDC</dc:creator>
  <cp:lastModifiedBy>Amirani</cp:lastModifiedBy>
  <cp:revision>201</cp:revision>
  <dcterms:created xsi:type="dcterms:W3CDTF">2018-03-21T08:19:23Z</dcterms:created>
  <dcterms:modified xsi:type="dcterms:W3CDTF">2018-03-27T18:27:01Z</dcterms:modified>
</cp:coreProperties>
</file>